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5143500" cy="9144000"/>
  <p:embeddedFontLst>
    <p:embeddedFont>
      <p:font typeface="Inter"/>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Inter-bold.fntdata"/><Relationship Id="rId14" Type="http://schemas.openxmlformats.org/officeDocument/2006/relationships/font" Target="fonts/Inter-regular.fntdata"/><Relationship Id="rId17" Type="http://schemas.openxmlformats.org/officeDocument/2006/relationships/font" Target="fonts/Inter-boldItalic.fntdata"/><Relationship Id="rId16" Type="http://schemas.openxmlformats.org/officeDocument/2006/relationships/font" Target="fonts/Inter-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g39a73e1d82f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g39a73e1d82f_0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g39a73e1d82f_0_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 name="Google Shape;2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 name="Google Shape;2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 name="Google Shape;4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 name="Google Shape;43;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 name="Google Shape;6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 name="Google Shape;6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 name="Google Shape;8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 name="Google Shape;8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Google Shape;99;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 name="Shape 15"/>
        <p:cNvGrpSpPr/>
        <p:nvPr/>
      </p:nvGrpSpPr>
      <p:grpSpPr>
        <a:xfrm>
          <a:off x="0" y="0"/>
          <a:ext cx="0" cy="0"/>
          <a:chOff x="0" y="0"/>
          <a:chExt cx="0" cy="0"/>
        </a:xfrm>
      </p:grpSpPr>
      <p:pic>
        <p:nvPicPr>
          <p:cNvPr id="16" name="Google Shape;16;p3" title="venn-paper-1920x1080.png"/>
          <p:cNvPicPr preferRelativeResize="0"/>
          <p:nvPr/>
        </p:nvPicPr>
        <p:blipFill>
          <a:blip r:embed="rId3">
            <a:alphaModFix/>
          </a:blip>
          <a:stretch>
            <a:fillRect/>
          </a:stretch>
        </p:blipFill>
        <p:spPr>
          <a:xfrm rot="10800000">
            <a:off x="0" y="0"/>
            <a:ext cx="9144000" cy="5143500"/>
          </a:xfrm>
          <a:prstGeom prst="rect">
            <a:avLst/>
          </a:prstGeom>
          <a:noFill/>
          <a:ln>
            <a:noFill/>
          </a:ln>
        </p:spPr>
      </p:pic>
      <p:sp>
        <p:nvSpPr>
          <p:cNvPr id="17" name="Google Shape;17;p3"/>
          <p:cNvSpPr/>
          <p:nvPr/>
        </p:nvSpPr>
        <p:spPr>
          <a:xfrm>
            <a:off x="-25150" y="-40250"/>
            <a:ext cx="9169200" cy="5243700"/>
          </a:xfrm>
          <a:prstGeom prst="rect">
            <a:avLst/>
          </a:prstGeom>
          <a:gradFill>
            <a:gsLst>
              <a:gs pos="0">
                <a:srgbClr val="F6F4EE"/>
              </a:gs>
              <a:gs pos="100000">
                <a:srgbClr val="F6F4EE">
                  <a:alpha val="0"/>
                </a:srgbClr>
              </a:gs>
            </a:gsLst>
            <a:lin ang="0" scaled="0"/>
          </a:gra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 name="Google Shape;18;p3"/>
          <p:cNvSpPr/>
          <p:nvPr/>
        </p:nvSpPr>
        <p:spPr>
          <a:xfrm>
            <a:off x="549480" y="1371465"/>
            <a:ext cx="7863900" cy="2011800"/>
          </a:xfrm>
          <a:prstGeom prst="rect">
            <a:avLst/>
          </a:prstGeom>
          <a:noFill/>
          <a:ln>
            <a:noFill/>
          </a:ln>
        </p:spPr>
        <p:txBody>
          <a:bodyPr anchorCtr="0" anchor="ctr" bIns="0" lIns="0" spcFirstLastPara="1" rIns="0" wrap="square" tIns="0">
            <a:noAutofit/>
          </a:bodyPr>
          <a:lstStyle/>
          <a:p>
            <a:pPr indent="0" lvl="0" marL="0" marR="0" rtl="0" algn="l">
              <a:lnSpc>
                <a:spcPct val="110000"/>
              </a:lnSpc>
              <a:spcBef>
                <a:spcPts val="0"/>
              </a:spcBef>
              <a:spcAft>
                <a:spcPts val="0"/>
              </a:spcAft>
              <a:buClr>
                <a:srgbClr val="FFFFFF"/>
              </a:buClr>
              <a:buSzPts val="4200"/>
              <a:buFont typeface="Inter"/>
              <a:buNone/>
            </a:pPr>
            <a:r>
              <a:rPr i="0" lang="en-US" sz="4200" u="none" cap="none" strike="noStrike">
                <a:solidFill>
                  <a:schemeClr val="dk1"/>
                </a:solidFill>
              </a:rPr>
              <a:t>Key Questions</a:t>
            </a:r>
            <a:endParaRPr i="0" sz="4200" u="none" cap="none" strike="noStrike">
              <a:solidFill>
                <a:schemeClr val="dk1"/>
              </a:solidFill>
            </a:endParaRPr>
          </a:p>
          <a:p>
            <a:pPr indent="0" lvl="0" marL="0" marR="0" rtl="0" algn="l">
              <a:lnSpc>
                <a:spcPct val="110000"/>
              </a:lnSpc>
              <a:spcBef>
                <a:spcPts val="0"/>
              </a:spcBef>
              <a:spcAft>
                <a:spcPts val="0"/>
              </a:spcAft>
              <a:buClr>
                <a:srgbClr val="FFFFFF"/>
              </a:buClr>
              <a:buSzPts val="4200"/>
              <a:buFont typeface="Inter"/>
              <a:buNone/>
            </a:pPr>
            <a:r>
              <a:rPr i="0" lang="en-US" sz="4200" u="none" cap="none" strike="noStrike">
                <a:solidFill>
                  <a:schemeClr val="dk1"/>
                </a:solidFill>
              </a:rPr>
              <a:t>for Leadership Teams</a:t>
            </a:r>
            <a:endParaRPr i="0" sz="4200" u="none" cap="none" strike="noStrike">
              <a:solidFill>
                <a:schemeClr val="dk1"/>
              </a:solidFill>
            </a:endParaRPr>
          </a:p>
        </p:txBody>
      </p:sp>
      <p:sp>
        <p:nvSpPr>
          <p:cNvPr id="19" name="Google Shape;19;p3"/>
          <p:cNvSpPr/>
          <p:nvPr/>
        </p:nvSpPr>
        <p:spPr>
          <a:xfrm>
            <a:off x="549480" y="3383280"/>
            <a:ext cx="6400800" cy="822900"/>
          </a:xfrm>
          <a:prstGeom prst="rect">
            <a:avLst/>
          </a:prstGeom>
          <a:noFill/>
          <a:ln>
            <a:noFill/>
          </a:ln>
        </p:spPr>
        <p:txBody>
          <a:bodyPr anchorCtr="0" anchor="ctr" bIns="0" lIns="0" spcFirstLastPara="1" rIns="0" wrap="square" tIns="0">
            <a:noAutofit/>
          </a:bodyPr>
          <a:lstStyle/>
          <a:p>
            <a:pPr indent="0" lvl="0" marL="0" marR="0" rtl="0" algn="l">
              <a:lnSpc>
                <a:spcPct val="140000"/>
              </a:lnSpc>
              <a:spcBef>
                <a:spcPts val="0"/>
              </a:spcBef>
              <a:spcAft>
                <a:spcPts val="0"/>
              </a:spcAft>
              <a:buClr>
                <a:srgbClr val="999999"/>
              </a:buClr>
              <a:buSzPts val="1600"/>
              <a:buFont typeface="Calibri"/>
              <a:buNone/>
            </a:pPr>
            <a:r>
              <a:rPr i="0" lang="en-US" sz="1600" u="none" cap="none" strike="noStrike">
                <a:solidFill>
                  <a:srgbClr val="999999"/>
                </a:solidFill>
              </a:rPr>
              <a:t>Five culture conversations for housing leaders</a:t>
            </a:r>
            <a:endParaRPr i="0" sz="1600" u="none" cap="none" strike="noStrike">
              <a:solidFill>
                <a:schemeClr val="dk1"/>
              </a:solidFill>
            </a:endParaRPr>
          </a:p>
          <a:p>
            <a:pPr indent="0" lvl="0" marL="0" marR="0" rtl="0" algn="l">
              <a:lnSpc>
                <a:spcPct val="140000"/>
              </a:lnSpc>
              <a:spcBef>
                <a:spcPts val="0"/>
              </a:spcBef>
              <a:spcAft>
                <a:spcPts val="0"/>
              </a:spcAft>
              <a:buClr>
                <a:srgbClr val="999999"/>
              </a:buClr>
              <a:buSzPts val="1600"/>
              <a:buFont typeface="Calibri"/>
              <a:buNone/>
            </a:pPr>
            <a:r>
              <a:rPr i="0" lang="en-US" sz="1600" u="none" cap="none" strike="noStrike">
                <a:solidFill>
                  <a:srgbClr val="999999"/>
                </a:solidFill>
              </a:rPr>
              <a:t>preparing for the Competence and Conduct Standard</a:t>
            </a:r>
            <a:endParaRPr i="0" sz="1600" u="none" cap="none" strike="noStrike">
              <a:solidFill>
                <a:schemeClr val="dk1"/>
              </a:solidFill>
            </a:endParaRPr>
          </a:p>
        </p:txBody>
      </p:sp>
      <p:sp>
        <p:nvSpPr>
          <p:cNvPr id="20" name="Google Shape;20;p3"/>
          <p:cNvSpPr/>
          <p:nvPr/>
        </p:nvSpPr>
        <p:spPr>
          <a:xfrm>
            <a:off x="549480" y="4572000"/>
            <a:ext cx="36576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99999"/>
              </a:buClr>
              <a:buSzPts val="1200"/>
              <a:buFont typeface="Calibri"/>
              <a:buNone/>
            </a:pPr>
            <a:r>
              <a:rPr i="0" lang="en-US" sz="1200" u="none" cap="none" strike="noStrike">
                <a:solidFill>
                  <a:srgbClr val="999999"/>
                </a:solidFill>
              </a:rPr>
              <a:t>competence-conduct.org</a:t>
            </a:r>
            <a:endParaRPr i="0" sz="1200" u="none" cap="none" strike="noStrike">
              <a:solidFill>
                <a:schemeClr val="dk1"/>
              </a:solidFill>
            </a:endParaRPr>
          </a:p>
        </p:txBody>
      </p:sp>
      <p:pic>
        <p:nvPicPr>
          <p:cNvPr id="21" name="Google Shape;21;p3" title="lockup-1200.png"/>
          <p:cNvPicPr preferRelativeResize="0"/>
          <p:nvPr/>
        </p:nvPicPr>
        <p:blipFill>
          <a:blip r:embed="rId4">
            <a:alphaModFix/>
          </a:blip>
          <a:stretch>
            <a:fillRect/>
          </a:stretch>
        </p:blipFill>
        <p:spPr>
          <a:xfrm>
            <a:off x="437100" y="428788"/>
            <a:ext cx="3430350" cy="5717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6F4EE"/>
        </a:solidFill>
      </p:bgPr>
    </p:bg>
    <p:spTree>
      <p:nvGrpSpPr>
        <p:cNvPr id="26" name="Shape 26"/>
        <p:cNvGrpSpPr/>
        <p:nvPr/>
      </p:nvGrpSpPr>
      <p:grpSpPr>
        <a:xfrm>
          <a:off x="0" y="0"/>
          <a:ext cx="0" cy="0"/>
          <a:chOff x="0" y="0"/>
          <a:chExt cx="0" cy="0"/>
        </a:xfrm>
      </p:grpSpPr>
      <p:sp>
        <p:nvSpPr>
          <p:cNvPr id="27" name="Google Shape;27;p4"/>
          <p:cNvSpPr/>
          <p:nvPr/>
        </p:nvSpPr>
        <p:spPr>
          <a:xfrm>
            <a:off x="640080" y="320015"/>
            <a:ext cx="73152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100"/>
              <a:buFont typeface="Calibri"/>
              <a:buNone/>
            </a:pPr>
            <a:r>
              <a:rPr b="1" i="0" lang="en-US" sz="800" u="none" cap="none" strike="noStrike">
                <a:solidFill>
                  <a:srgbClr val="6366F0"/>
                </a:solidFill>
              </a:rPr>
              <a:t>HOW TO USE THIS DECK</a:t>
            </a:r>
            <a:endParaRPr i="0" sz="800" u="none" cap="none" strike="noStrike">
              <a:solidFill>
                <a:schemeClr val="dk1"/>
              </a:solidFill>
            </a:endParaRPr>
          </a:p>
        </p:txBody>
      </p:sp>
      <p:sp>
        <p:nvSpPr>
          <p:cNvPr id="28" name="Google Shape;28;p4"/>
          <p:cNvSpPr/>
          <p:nvPr/>
        </p:nvSpPr>
        <p:spPr>
          <a:xfrm>
            <a:off x="640076" y="777225"/>
            <a:ext cx="6375300" cy="640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2800"/>
              <a:buFont typeface="Inter"/>
              <a:buNone/>
            </a:pPr>
            <a:r>
              <a:rPr i="0" lang="en-US" sz="2800" u="none" cap="none" strike="noStrike">
                <a:solidFill>
                  <a:srgbClr val="0E0F0E"/>
                </a:solidFill>
              </a:rPr>
              <a:t>These are culture questions - not compliance questions</a:t>
            </a:r>
            <a:endParaRPr i="0" sz="2800" u="none" cap="none" strike="noStrike">
              <a:solidFill>
                <a:schemeClr val="dk1"/>
              </a:solidFill>
            </a:endParaRPr>
          </a:p>
        </p:txBody>
      </p:sp>
      <p:sp>
        <p:nvSpPr>
          <p:cNvPr id="29" name="Google Shape;29;p4"/>
          <p:cNvSpPr/>
          <p:nvPr/>
        </p:nvSpPr>
        <p:spPr>
          <a:xfrm>
            <a:off x="640080" y="1927288"/>
            <a:ext cx="54900" cy="685800"/>
          </a:xfrm>
          <a:prstGeom prst="rect">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4"/>
          <p:cNvSpPr/>
          <p:nvPr/>
        </p:nvSpPr>
        <p:spPr>
          <a:xfrm>
            <a:off x="960120" y="1865767"/>
            <a:ext cx="73152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i="0" lang="en-US" sz="1500" u="none" cap="none" strike="noStrike">
                <a:solidFill>
                  <a:srgbClr val="0E0F0E"/>
                </a:solidFill>
              </a:rPr>
              <a:t>One question per session</a:t>
            </a:r>
            <a:endParaRPr i="0" sz="1500" u="none" cap="none" strike="noStrike">
              <a:solidFill>
                <a:schemeClr val="dk1"/>
              </a:solidFill>
            </a:endParaRPr>
          </a:p>
        </p:txBody>
      </p:sp>
      <p:sp>
        <p:nvSpPr>
          <p:cNvPr id="31" name="Google Shape;31;p4"/>
          <p:cNvSpPr/>
          <p:nvPr/>
        </p:nvSpPr>
        <p:spPr>
          <a:xfrm>
            <a:off x="960120" y="2176458"/>
            <a:ext cx="6858000" cy="4116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50"/>
              <a:buFont typeface="Calibri"/>
              <a:buNone/>
            </a:pPr>
            <a:r>
              <a:rPr i="0" lang="en-US" sz="1250" u="none" cap="none" strike="noStrike">
                <a:solidFill>
                  <a:srgbClr val="555555"/>
                </a:solidFill>
              </a:rPr>
              <a:t>Each question is designed to sustain about 15 minutes of honest conversation. Use one per leadership meeting, or work through all five in a </a:t>
            </a:r>
            <a:r>
              <a:rPr lang="en-US" sz="1250">
                <a:solidFill>
                  <a:srgbClr val="555555"/>
                </a:solidFill>
              </a:rPr>
              <a:t>longer</a:t>
            </a:r>
            <a:r>
              <a:rPr i="0" lang="en-US" sz="1250" u="none" cap="none" strike="noStrike">
                <a:solidFill>
                  <a:srgbClr val="555555"/>
                </a:solidFill>
              </a:rPr>
              <a:t> session.</a:t>
            </a:r>
            <a:endParaRPr i="0" sz="1250" u="none" cap="none" strike="noStrike">
              <a:solidFill>
                <a:schemeClr val="dk1"/>
              </a:solidFill>
            </a:endParaRPr>
          </a:p>
        </p:txBody>
      </p:sp>
      <p:sp>
        <p:nvSpPr>
          <p:cNvPr id="32" name="Google Shape;32;p4"/>
          <p:cNvSpPr/>
          <p:nvPr/>
        </p:nvSpPr>
        <p:spPr>
          <a:xfrm>
            <a:off x="640080" y="2887408"/>
            <a:ext cx="54900" cy="685800"/>
          </a:xfrm>
          <a:prstGeom prst="rect">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a:off x="960120" y="2838525"/>
            <a:ext cx="73152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lang="en-US" sz="1500">
                <a:solidFill>
                  <a:srgbClr val="0E0F0E"/>
                </a:solidFill>
              </a:rPr>
              <a:t>Designed for varied l</a:t>
            </a:r>
            <a:r>
              <a:rPr b="1" i="0" lang="en-US" sz="1500" u="none" cap="none" strike="noStrike">
                <a:solidFill>
                  <a:srgbClr val="0E0F0E"/>
                </a:solidFill>
              </a:rPr>
              <a:t>eadership teams</a:t>
            </a:r>
            <a:endParaRPr i="0" sz="1500" u="none" cap="none" strike="noStrike">
              <a:solidFill>
                <a:schemeClr val="dk1"/>
              </a:solidFill>
            </a:endParaRPr>
          </a:p>
        </p:txBody>
      </p:sp>
      <p:sp>
        <p:nvSpPr>
          <p:cNvPr id="34" name="Google Shape;34;p4"/>
          <p:cNvSpPr/>
          <p:nvPr/>
        </p:nvSpPr>
        <p:spPr>
          <a:xfrm>
            <a:off x="960120" y="3149216"/>
            <a:ext cx="6858000" cy="4116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50"/>
              <a:buFont typeface="Calibri"/>
              <a:buNone/>
            </a:pPr>
            <a:r>
              <a:rPr i="0" lang="en-US" sz="1250" u="none" cap="none" strike="noStrike">
                <a:solidFill>
                  <a:srgbClr val="555555"/>
                </a:solidFill>
              </a:rPr>
              <a:t>These are for your board, your executive team, or your senior leadership group. They surface the gap between what your organisation says about conduct and what people experience.</a:t>
            </a:r>
            <a:endParaRPr i="0" sz="1250" u="none" cap="none" strike="noStrike">
              <a:solidFill>
                <a:schemeClr val="dk1"/>
              </a:solidFill>
            </a:endParaRPr>
          </a:p>
        </p:txBody>
      </p:sp>
      <p:sp>
        <p:nvSpPr>
          <p:cNvPr id="35" name="Google Shape;35;p4"/>
          <p:cNvSpPr/>
          <p:nvPr/>
        </p:nvSpPr>
        <p:spPr>
          <a:xfrm>
            <a:off x="640080" y="3847528"/>
            <a:ext cx="54900" cy="685800"/>
          </a:xfrm>
          <a:prstGeom prst="rect">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4"/>
          <p:cNvSpPr/>
          <p:nvPr/>
        </p:nvSpPr>
        <p:spPr>
          <a:xfrm>
            <a:off x="960120" y="3775932"/>
            <a:ext cx="73152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i="0" lang="en-US" sz="1500" u="none" cap="none" strike="noStrike">
                <a:solidFill>
                  <a:srgbClr val="0E0F0E"/>
                </a:solidFill>
              </a:rPr>
              <a:t>No right answers</a:t>
            </a:r>
            <a:endParaRPr i="0" sz="1500" u="none" cap="none" strike="noStrike">
              <a:solidFill>
                <a:schemeClr val="dk1"/>
              </a:solidFill>
            </a:endParaRPr>
          </a:p>
        </p:txBody>
      </p:sp>
      <p:sp>
        <p:nvSpPr>
          <p:cNvPr id="37" name="Google Shape;37;p4"/>
          <p:cNvSpPr/>
          <p:nvPr/>
        </p:nvSpPr>
        <p:spPr>
          <a:xfrm>
            <a:off x="960120" y="4086623"/>
            <a:ext cx="6858000" cy="4116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50"/>
              <a:buFont typeface="Calibri"/>
              <a:buNone/>
            </a:pPr>
            <a:r>
              <a:rPr i="0" lang="en-US" sz="1250" u="none" cap="none" strike="noStrike">
                <a:solidFill>
                  <a:srgbClr val="555555"/>
                </a:solidFill>
              </a:rPr>
              <a:t>The value is in the conversation, not in ticking a box. Where your team disagrees is usually where the most important work is.</a:t>
            </a:r>
            <a:endParaRPr i="0" sz="1250" u="none" cap="none" strike="noStrike">
              <a:solidFill>
                <a:schemeClr val="dk1"/>
              </a:solidFill>
            </a:endParaRPr>
          </a:p>
        </p:txBody>
      </p:sp>
      <p:pic>
        <p:nvPicPr>
          <p:cNvPr id="38" name="Google Shape;38;p4"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39" name="Google Shape;39;p4"/>
          <p:cNvSpPr txBox="1"/>
          <p:nvPr/>
        </p:nvSpPr>
        <p:spPr>
          <a:xfrm>
            <a:off x="5800525" y="4713325"/>
            <a:ext cx="3000000" cy="276900"/>
          </a:xfrm>
          <a:prstGeom prst="rect">
            <a:avLst/>
          </a:prstGeom>
          <a:noFill/>
          <a:ln>
            <a:noFill/>
          </a:ln>
        </p:spPr>
        <p:txBody>
          <a:bodyPr anchorCtr="0" anchor="t" bIns="91425" lIns="91425" spcFirstLastPara="1" rIns="91425" wrap="square" tIns="91425">
            <a:spAutoFit/>
          </a:bodyPr>
          <a:lstStyle/>
          <a:p>
            <a:pPr indent="0" lvl="0" marL="0" rtl="0" algn="r">
              <a:lnSpc>
                <a:spcPct val="135000"/>
              </a:lnSpc>
              <a:spcBef>
                <a:spcPts val="0"/>
              </a:spcBef>
              <a:spcAft>
                <a:spcPts val="0"/>
              </a:spcAft>
              <a:buNone/>
            </a:pPr>
            <a:r>
              <a:rPr lang="en-US" sz="600">
                <a:solidFill>
                  <a:srgbClr val="555555"/>
                </a:solidFill>
              </a:rPr>
              <a:t>Developed by mutomorro.com</a:t>
            </a:r>
            <a:endParaRPr sz="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4" name="Shape 44"/>
        <p:cNvGrpSpPr/>
        <p:nvPr/>
      </p:nvGrpSpPr>
      <p:grpSpPr>
        <a:xfrm>
          <a:off x="0" y="0"/>
          <a:ext cx="0" cy="0"/>
          <a:chOff x="0" y="0"/>
          <a:chExt cx="0" cy="0"/>
        </a:xfrm>
      </p:grpSpPr>
      <p:sp>
        <p:nvSpPr>
          <p:cNvPr id="45" name="Google Shape;45;p5"/>
          <p:cNvSpPr/>
          <p:nvPr/>
        </p:nvSpPr>
        <p:spPr>
          <a:xfrm>
            <a:off x="640080" y="246910"/>
            <a:ext cx="1097400" cy="731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4800"/>
              <a:buFont typeface="Inter"/>
              <a:buNone/>
            </a:pPr>
            <a:r>
              <a:rPr b="0" i="0" lang="en-US" sz="4800" u="none" cap="none" strike="noStrike">
                <a:solidFill>
                  <a:srgbClr val="6366F0"/>
                </a:solidFill>
                <a:latin typeface="Inter"/>
                <a:ea typeface="Inter"/>
                <a:cs typeface="Inter"/>
                <a:sym typeface="Inter"/>
              </a:rPr>
              <a:t>01</a:t>
            </a:r>
            <a:endParaRPr b="0" i="0" sz="4800" u="none" cap="none" strike="noStrike">
              <a:solidFill>
                <a:schemeClr val="dk1"/>
              </a:solidFill>
              <a:latin typeface="Calibri"/>
              <a:ea typeface="Calibri"/>
              <a:cs typeface="Calibri"/>
              <a:sym typeface="Calibri"/>
            </a:endParaRPr>
          </a:p>
        </p:txBody>
      </p:sp>
      <p:sp>
        <p:nvSpPr>
          <p:cNvPr id="46" name="Google Shape;46;p5"/>
          <p:cNvSpPr/>
          <p:nvPr/>
        </p:nvSpPr>
        <p:spPr>
          <a:xfrm>
            <a:off x="1430975" y="475470"/>
            <a:ext cx="1828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000"/>
              <a:buFont typeface="Calibri"/>
              <a:buNone/>
            </a:pPr>
            <a:r>
              <a:rPr b="1" i="0" lang="en-US" sz="1000" u="none" cap="none" strike="noStrike">
                <a:solidFill>
                  <a:srgbClr val="6366F0"/>
                </a:solidFill>
                <a:latin typeface="Calibri"/>
                <a:ea typeface="Calibri"/>
                <a:cs typeface="Calibri"/>
                <a:sym typeface="Calibri"/>
              </a:rPr>
              <a:t>QUESTION</a:t>
            </a:r>
            <a:endParaRPr b="0" i="0" sz="1000" u="none" cap="none" strike="noStrike">
              <a:solidFill>
                <a:schemeClr val="dk1"/>
              </a:solidFill>
              <a:latin typeface="Calibri"/>
              <a:ea typeface="Calibri"/>
              <a:cs typeface="Calibri"/>
              <a:sym typeface="Calibri"/>
            </a:endParaRPr>
          </a:p>
        </p:txBody>
      </p:sp>
      <p:cxnSp>
        <p:nvCxnSpPr>
          <p:cNvPr id="47" name="Google Shape;47;p5"/>
          <p:cNvCxnSpPr/>
          <p:nvPr/>
        </p:nvCxnSpPr>
        <p:spPr>
          <a:xfrm>
            <a:off x="640080" y="978435"/>
            <a:ext cx="7863900" cy="0"/>
          </a:xfrm>
          <a:prstGeom prst="straightConnector1">
            <a:avLst/>
          </a:prstGeom>
          <a:noFill/>
          <a:ln cap="flat" cmpd="sng" w="12700">
            <a:solidFill>
              <a:srgbClr val="E8E3DB"/>
            </a:solidFill>
            <a:prstDash val="solid"/>
            <a:round/>
            <a:headEnd len="sm" w="sm" type="none"/>
            <a:tailEnd len="sm" w="sm" type="none"/>
          </a:ln>
        </p:spPr>
      </p:cxnSp>
      <p:sp>
        <p:nvSpPr>
          <p:cNvPr id="48" name="Google Shape;48;p5"/>
          <p:cNvSpPr/>
          <p:nvPr/>
        </p:nvSpPr>
        <p:spPr>
          <a:xfrm>
            <a:off x="640080" y="1051536"/>
            <a:ext cx="7863900" cy="1005900"/>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0E0F0E"/>
              </a:buClr>
              <a:buSzPts val="2200"/>
              <a:buFont typeface="Inter"/>
              <a:buNone/>
            </a:pPr>
            <a:r>
              <a:rPr b="1" i="0" lang="en-US" sz="2200" u="none" cap="none" strike="noStrike">
                <a:solidFill>
                  <a:srgbClr val="0E0F0E"/>
                </a:solidFill>
                <a:latin typeface="Inter"/>
                <a:ea typeface="Inter"/>
                <a:cs typeface="Inter"/>
                <a:sym typeface="Inter"/>
              </a:rPr>
              <a:t>Can your resident-facing teams describe the behaviours expected of them - in their own words?</a:t>
            </a:r>
            <a:endParaRPr b="1" i="0" sz="2200" u="none" cap="none" strike="noStrike">
              <a:solidFill>
                <a:schemeClr val="dk1"/>
              </a:solidFill>
              <a:latin typeface="Calibri"/>
              <a:ea typeface="Calibri"/>
              <a:cs typeface="Calibri"/>
              <a:sym typeface="Calibri"/>
            </a:endParaRPr>
          </a:p>
        </p:txBody>
      </p:sp>
      <p:sp>
        <p:nvSpPr>
          <p:cNvPr id="49" name="Google Shape;49;p5"/>
          <p:cNvSpPr/>
          <p:nvPr/>
        </p:nvSpPr>
        <p:spPr>
          <a:xfrm>
            <a:off x="1005840" y="2053440"/>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Can the people answering the phones and knocking on doors tell you, in plain language, what "good" looks like in how they treat residents?</a:t>
            </a:r>
            <a:endParaRPr b="0" i="0" sz="1200" u="none" cap="none" strike="noStrike">
              <a:solidFill>
                <a:schemeClr val="dk1"/>
              </a:solidFill>
              <a:latin typeface="Calibri"/>
              <a:ea typeface="Calibri"/>
              <a:cs typeface="Calibri"/>
              <a:sym typeface="Calibri"/>
            </a:endParaRPr>
          </a:p>
        </p:txBody>
      </p:sp>
      <p:sp>
        <p:nvSpPr>
          <p:cNvPr id="50" name="Google Shape;50;p5"/>
          <p:cNvSpPr/>
          <p:nvPr/>
        </p:nvSpPr>
        <p:spPr>
          <a:xfrm>
            <a:off x="1005840" y="275224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The Regulator will be looking for evidence that behaviours are understood and embedded - not just documented.</a:t>
            </a:r>
            <a:endParaRPr b="0" i="0" sz="1200" u="none" cap="none" strike="noStrike">
              <a:solidFill>
                <a:schemeClr val="dk1"/>
              </a:solidFill>
              <a:latin typeface="Calibri"/>
              <a:ea typeface="Calibri"/>
              <a:cs typeface="Calibri"/>
              <a:sym typeface="Calibri"/>
            </a:endParaRPr>
          </a:p>
        </p:txBody>
      </p:sp>
      <p:sp>
        <p:nvSpPr>
          <p:cNvPr id="51" name="Google Shape;51;p5"/>
          <p:cNvSpPr/>
          <p:nvPr/>
        </p:nvSpPr>
        <p:spPr>
          <a:xfrm>
            <a:off x="1005840" y="3427051"/>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A useful test: ask five resident-facing colleagues what conduct is expected of them. Consistency is a good sign - but the answers should sound like real working life, not a policy document being recited.</a:t>
            </a:r>
            <a:endParaRPr b="0" i="0" sz="1200" u="none" cap="none" strike="noStrike">
              <a:solidFill>
                <a:schemeClr val="dk1"/>
              </a:solidFill>
              <a:latin typeface="Calibri"/>
              <a:ea typeface="Calibri"/>
              <a:cs typeface="Calibri"/>
              <a:sym typeface="Calibri"/>
            </a:endParaRPr>
          </a:p>
        </p:txBody>
      </p:sp>
      <p:sp>
        <p:nvSpPr>
          <p:cNvPr id="52" name="Google Shape;52;p5"/>
          <p:cNvSpPr/>
          <p:nvPr/>
        </p:nvSpPr>
        <p:spPr>
          <a:xfrm>
            <a:off x="0" y="4101850"/>
            <a:ext cx="9144000" cy="1041600"/>
          </a:xfrm>
          <a:prstGeom prst="rect">
            <a:avLst/>
          </a:prstGeom>
          <a:solidFill>
            <a:srgbClr val="F6F4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5"/>
          <p:cNvSpPr/>
          <p:nvPr/>
        </p:nvSpPr>
        <p:spPr>
          <a:xfrm>
            <a:off x="640080" y="4310582"/>
            <a:ext cx="18288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51E2"/>
              </a:buClr>
              <a:buSzPts val="900"/>
              <a:buFont typeface="Calibri"/>
              <a:buNone/>
            </a:pPr>
            <a:r>
              <a:rPr b="1" i="0" lang="en-US" sz="900" u="none" cap="none" strike="noStrike">
                <a:solidFill>
                  <a:srgbClr val="9B51E2"/>
                </a:solidFill>
                <a:latin typeface="Calibri"/>
                <a:ea typeface="Calibri"/>
                <a:cs typeface="Calibri"/>
                <a:sym typeface="Calibri"/>
              </a:rPr>
              <a:t>DISCUSS</a:t>
            </a:r>
            <a:endParaRPr b="0" i="0" sz="900" u="none" cap="none" strike="noStrike">
              <a:solidFill>
                <a:schemeClr val="dk1"/>
              </a:solidFill>
              <a:latin typeface="Calibri"/>
              <a:ea typeface="Calibri"/>
              <a:cs typeface="Calibri"/>
              <a:sym typeface="Calibri"/>
            </a:endParaRPr>
          </a:p>
        </p:txBody>
      </p:sp>
      <p:sp>
        <p:nvSpPr>
          <p:cNvPr id="54" name="Google Shape;54;p5"/>
          <p:cNvSpPr/>
          <p:nvPr/>
        </p:nvSpPr>
        <p:spPr>
          <a:xfrm>
            <a:off x="640076" y="4460800"/>
            <a:ext cx="6852300" cy="41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400"/>
              <a:buFont typeface="Inter"/>
              <a:buNone/>
            </a:pPr>
            <a:r>
              <a:rPr b="0" i="1" lang="en-US" sz="1200" u="none" cap="none" strike="noStrike">
                <a:solidFill>
                  <a:srgbClr val="0E0F0E"/>
                </a:solidFill>
                <a:latin typeface="Inter"/>
                <a:ea typeface="Inter"/>
                <a:cs typeface="Inter"/>
                <a:sym typeface="Inter"/>
              </a:rPr>
              <a:t>Where would you see the gap between your written code and how people describe it?</a:t>
            </a:r>
            <a:endParaRPr b="0" i="0" sz="1200" u="none" cap="none" strike="noStrike">
              <a:solidFill>
                <a:schemeClr val="dk1"/>
              </a:solidFill>
              <a:latin typeface="Calibri"/>
              <a:ea typeface="Calibri"/>
              <a:cs typeface="Calibri"/>
              <a:sym typeface="Calibri"/>
            </a:endParaRPr>
          </a:p>
        </p:txBody>
      </p:sp>
      <p:pic>
        <p:nvPicPr>
          <p:cNvPr id="55" name="Google Shape;55;p5"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56" name="Google Shape;56;p5"/>
          <p:cNvSpPr/>
          <p:nvPr/>
        </p:nvSpPr>
        <p:spPr>
          <a:xfrm>
            <a:off x="640080" y="2295725"/>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
          <p:cNvSpPr/>
          <p:nvPr/>
        </p:nvSpPr>
        <p:spPr>
          <a:xfrm>
            <a:off x="640080" y="2994530"/>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640080" y="3669298"/>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3" name="Shape 63"/>
        <p:cNvGrpSpPr/>
        <p:nvPr/>
      </p:nvGrpSpPr>
      <p:grpSpPr>
        <a:xfrm>
          <a:off x="0" y="0"/>
          <a:ext cx="0" cy="0"/>
          <a:chOff x="0" y="0"/>
          <a:chExt cx="0" cy="0"/>
        </a:xfrm>
      </p:grpSpPr>
      <p:sp>
        <p:nvSpPr>
          <p:cNvPr id="64" name="Google Shape;64;p6"/>
          <p:cNvSpPr/>
          <p:nvPr/>
        </p:nvSpPr>
        <p:spPr>
          <a:xfrm>
            <a:off x="640080" y="1060621"/>
            <a:ext cx="7863900" cy="1005900"/>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0E0F0E"/>
              </a:buClr>
              <a:buSzPts val="2200"/>
              <a:buFont typeface="Inter"/>
              <a:buNone/>
            </a:pPr>
            <a:r>
              <a:rPr b="1" i="0" lang="en-US" sz="2200" u="none" cap="none" strike="noStrike">
                <a:solidFill>
                  <a:srgbClr val="0E0F0E"/>
                </a:solidFill>
                <a:latin typeface="Inter"/>
                <a:ea typeface="Inter"/>
                <a:cs typeface="Inter"/>
                <a:sym typeface="Inter"/>
              </a:rPr>
              <a:t>Are your managers equipped to lead culture - or just manage performance?</a:t>
            </a:r>
            <a:endParaRPr b="1" i="0" sz="2200" u="none" cap="none" strike="noStrike">
              <a:solidFill>
                <a:schemeClr val="dk1"/>
              </a:solidFill>
              <a:latin typeface="Calibri"/>
              <a:ea typeface="Calibri"/>
              <a:cs typeface="Calibri"/>
              <a:sym typeface="Calibri"/>
            </a:endParaRPr>
          </a:p>
        </p:txBody>
      </p:sp>
      <p:sp>
        <p:nvSpPr>
          <p:cNvPr id="65" name="Google Shape;65;p6"/>
          <p:cNvSpPr/>
          <p:nvPr/>
        </p:nvSpPr>
        <p:spPr>
          <a:xfrm>
            <a:off x="1005840" y="2053440"/>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Managers are expected to embed behaviours, model conduct, address poor practice, and create environments where people feel comfortable raising concerns. That is leadership work, not process work.</a:t>
            </a:r>
            <a:endParaRPr b="0" i="0" sz="1200" u="none" cap="none" strike="noStrike">
              <a:solidFill>
                <a:schemeClr val="dk1"/>
              </a:solidFill>
              <a:latin typeface="Calibri"/>
              <a:ea typeface="Calibri"/>
              <a:cs typeface="Calibri"/>
              <a:sym typeface="Calibri"/>
            </a:endParaRPr>
          </a:p>
        </p:txBody>
      </p:sp>
      <p:sp>
        <p:nvSpPr>
          <p:cNvPr id="66" name="Google Shape;66;p6"/>
          <p:cNvSpPr/>
          <p:nvPr/>
        </p:nvSpPr>
        <p:spPr>
          <a:xfrm>
            <a:off x="1005840" y="275224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Where things tend to get stuck is at middle management level. Resident-facing teams want to do the right thing. Senior leaders set the direction. The translation layer in between is where culture is built or lost.</a:t>
            </a:r>
            <a:endParaRPr b="0" i="0" sz="1200" u="none" cap="none" strike="noStrike">
              <a:solidFill>
                <a:schemeClr val="dk1"/>
              </a:solidFill>
              <a:latin typeface="Calibri"/>
              <a:ea typeface="Calibri"/>
              <a:cs typeface="Calibri"/>
              <a:sym typeface="Calibri"/>
            </a:endParaRPr>
          </a:p>
        </p:txBody>
      </p:sp>
      <p:sp>
        <p:nvSpPr>
          <p:cNvPr id="67" name="Google Shape;67;p6"/>
          <p:cNvSpPr/>
          <p:nvPr/>
        </p:nvSpPr>
        <p:spPr>
          <a:xfrm>
            <a:off x="1005840" y="342702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If your managers were promoted for technical competence and have not yet been given the tools for culture leadership, the standard creates a useful reason to address that.</a:t>
            </a:r>
            <a:endParaRPr b="0" i="0" sz="1200" u="none" cap="none" strike="noStrike">
              <a:solidFill>
                <a:schemeClr val="dk1"/>
              </a:solidFill>
              <a:latin typeface="Calibri"/>
              <a:ea typeface="Calibri"/>
              <a:cs typeface="Calibri"/>
              <a:sym typeface="Calibri"/>
            </a:endParaRPr>
          </a:p>
        </p:txBody>
      </p:sp>
      <p:sp>
        <p:nvSpPr>
          <p:cNvPr id="68" name="Google Shape;68;p6"/>
          <p:cNvSpPr/>
          <p:nvPr/>
        </p:nvSpPr>
        <p:spPr>
          <a:xfrm>
            <a:off x="640080" y="246910"/>
            <a:ext cx="1097400" cy="731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4800"/>
              <a:buFont typeface="Inter"/>
              <a:buNone/>
            </a:pPr>
            <a:r>
              <a:rPr b="0" i="0" lang="en-US" sz="4800" u="none" cap="none" strike="noStrike">
                <a:solidFill>
                  <a:srgbClr val="6366F0"/>
                </a:solidFill>
                <a:latin typeface="Inter"/>
                <a:ea typeface="Inter"/>
                <a:cs typeface="Inter"/>
                <a:sym typeface="Inter"/>
              </a:rPr>
              <a:t>0</a:t>
            </a:r>
            <a:r>
              <a:rPr lang="en-US" sz="4800">
                <a:solidFill>
                  <a:srgbClr val="6366F0"/>
                </a:solidFill>
                <a:latin typeface="Inter"/>
                <a:ea typeface="Inter"/>
                <a:cs typeface="Inter"/>
                <a:sym typeface="Inter"/>
              </a:rPr>
              <a:t>2</a:t>
            </a:r>
            <a:endParaRPr b="0" i="0" sz="4800" u="none" cap="none" strike="noStrike">
              <a:solidFill>
                <a:schemeClr val="dk1"/>
              </a:solidFill>
              <a:latin typeface="Calibri"/>
              <a:ea typeface="Calibri"/>
              <a:cs typeface="Calibri"/>
              <a:sym typeface="Calibri"/>
            </a:endParaRPr>
          </a:p>
        </p:txBody>
      </p:sp>
      <p:sp>
        <p:nvSpPr>
          <p:cNvPr id="69" name="Google Shape;69;p6"/>
          <p:cNvSpPr/>
          <p:nvPr/>
        </p:nvSpPr>
        <p:spPr>
          <a:xfrm>
            <a:off x="1430975" y="475470"/>
            <a:ext cx="1828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000"/>
              <a:buFont typeface="Calibri"/>
              <a:buNone/>
            </a:pPr>
            <a:r>
              <a:rPr b="1" i="0" lang="en-US" sz="1000" u="none" cap="none" strike="noStrike">
                <a:solidFill>
                  <a:srgbClr val="6366F0"/>
                </a:solidFill>
                <a:latin typeface="Calibri"/>
                <a:ea typeface="Calibri"/>
                <a:cs typeface="Calibri"/>
                <a:sym typeface="Calibri"/>
              </a:rPr>
              <a:t>QUESTION</a:t>
            </a:r>
            <a:endParaRPr b="0" i="0" sz="1000" u="none" cap="none" strike="noStrike">
              <a:solidFill>
                <a:schemeClr val="dk1"/>
              </a:solidFill>
              <a:latin typeface="Calibri"/>
              <a:ea typeface="Calibri"/>
              <a:cs typeface="Calibri"/>
              <a:sym typeface="Calibri"/>
            </a:endParaRPr>
          </a:p>
        </p:txBody>
      </p:sp>
      <p:cxnSp>
        <p:nvCxnSpPr>
          <p:cNvPr id="70" name="Google Shape;70;p6"/>
          <p:cNvCxnSpPr/>
          <p:nvPr/>
        </p:nvCxnSpPr>
        <p:spPr>
          <a:xfrm>
            <a:off x="640080" y="978435"/>
            <a:ext cx="7863900" cy="0"/>
          </a:xfrm>
          <a:prstGeom prst="straightConnector1">
            <a:avLst/>
          </a:prstGeom>
          <a:noFill/>
          <a:ln cap="flat" cmpd="sng" w="12700">
            <a:solidFill>
              <a:srgbClr val="E8E3DB"/>
            </a:solidFill>
            <a:prstDash val="solid"/>
            <a:round/>
            <a:headEnd len="sm" w="sm" type="none"/>
            <a:tailEnd len="sm" w="sm" type="none"/>
          </a:ln>
        </p:spPr>
      </p:cxnSp>
      <p:pic>
        <p:nvPicPr>
          <p:cNvPr id="71" name="Google Shape;71;p6"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72" name="Google Shape;72;p6"/>
          <p:cNvSpPr/>
          <p:nvPr/>
        </p:nvSpPr>
        <p:spPr>
          <a:xfrm>
            <a:off x="640080" y="2295725"/>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6"/>
          <p:cNvSpPr/>
          <p:nvPr/>
        </p:nvSpPr>
        <p:spPr>
          <a:xfrm>
            <a:off x="640080" y="2994530"/>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6"/>
          <p:cNvSpPr/>
          <p:nvPr/>
        </p:nvSpPr>
        <p:spPr>
          <a:xfrm>
            <a:off x="640080" y="3669298"/>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6"/>
          <p:cNvSpPr/>
          <p:nvPr/>
        </p:nvSpPr>
        <p:spPr>
          <a:xfrm>
            <a:off x="0" y="4101850"/>
            <a:ext cx="9144000" cy="1041600"/>
          </a:xfrm>
          <a:prstGeom prst="rect">
            <a:avLst/>
          </a:prstGeom>
          <a:solidFill>
            <a:srgbClr val="F6F4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6"/>
          <p:cNvSpPr/>
          <p:nvPr/>
        </p:nvSpPr>
        <p:spPr>
          <a:xfrm>
            <a:off x="640080" y="4310582"/>
            <a:ext cx="18288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51E2"/>
              </a:buClr>
              <a:buSzPts val="900"/>
              <a:buFont typeface="Calibri"/>
              <a:buNone/>
            </a:pPr>
            <a:r>
              <a:rPr b="1" i="0" lang="en-US" sz="900" u="none" cap="none" strike="noStrike">
                <a:solidFill>
                  <a:srgbClr val="9B51E2"/>
                </a:solidFill>
                <a:latin typeface="Calibri"/>
                <a:ea typeface="Calibri"/>
                <a:cs typeface="Calibri"/>
                <a:sym typeface="Calibri"/>
              </a:rPr>
              <a:t>DISCUSS</a:t>
            </a:r>
            <a:endParaRPr b="0" i="0" sz="900" u="none" cap="none" strike="noStrike">
              <a:solidFill>
                <a:schemeClr val="dk1"/>
              </a:solidFill>
              <a:latin typeface="Calibri"/>
              <a:ea typeface="Calibri"/>
              <a:cs typeface="Calibri"/>
              <a:sym typeface="Calibri"/>
            </a:endParaRPr>
          </a:p>
        </p:txBody>
      </p:sp>
      <p:sp>
        <p:nvSpPr>
          <p:cNvPr id="77" name="Google Shape;77;p6"/>
          <p:cNvSpPr/>
          <p:nvPr/>
        </p:nvSpPr>
        <p:spPr>
          <a:xfrm>
            <a:off x="640076" y="4460800"/>
            <a:ext cx="6852300" cy="4116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chemeClr val="dk1"/>
              </a:buClr>
              <a:buSzPts val="1100"/>
              <a:buFont typeface="Arial"/>
              <a:buNone/>
            </a:pPr>
            <a:r>
              <a:rPr i="1" lang="en-US" sz="1200">
                <a:solidFill>
                  <a:srgbClr val="0E0F0E"/>
                </a:solidFill>
                <a:latin typeface="Inter"/>
                <a:ea typeface="Inter"/>
                <a:cs typeface="Inter"/>
                <a:sym typeface="Inter"/>
              </a:rPr>
              <a:t>What support would your managers need to lead on culture, not just delivery?</a:t>
            </a:r>
            <a:endParaRPr i="1" sz="1200">
              <a:solidFill>
                <a:srgbClr val="0E0F0E"/>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2" name="Shape 82"/>
        <p:cNvGrpSpPr/>
        <p:nvPr/>
      </p:nvGrpSpPr>
      <p:grpSpPr>
        <a:xfrm>
          <a:off x="0" y="0"/>
          <a:ext cx="0" cy="0"/>
          <a:chOff x="0" y="0"/>
          <a:chExt cx="0" cy="0"/>
        </a:xfrm>
      </p:grpSpPr>
      <p:sp>
        <p:nvSpPr>
          <p:cNvPr id="83" name="Google Shape;83;p7"/>
          <p:cNvSpPr/>
          <p:nvPr/>
        </p:nvSpPr>
        <p:spPr>
          <a:xfrm>
            <a:off x="640075" y="1047570"/>
            <a:ext cx="7165800" cy="1005900"/>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0E0F0E"/>
              </a:buClr>
              <a:buSzPts val="2200"/>
              <a:buFont typeface="Inter"/>
              <a:buNone/>
            </a:pPr>
            <a:r>
              <a:rPr b="1" i="0" lang="en-US" sz="2200" u="none" cap="none" strike="noStrike">
                <a:solidFill>
                  <a:srgbClr val="0E0F0E"/>
                </a:solidFill>
                <a:latin typeface="Inter"/>
                <a:ea typeface="Inter"/>
                <a:cs typeface="Inter"/>
                <a:sym typeface="Inter"/>
              </a:rPr>
              <a:t>Have residents genuinely shaped your code of conduct - or been consulted after the fact?</a:t>
            </a:r>
            <a:endParaRPr b="1" i="0" sz="2200" u="none" cap="none" strike="noStrike">
              <a:solidFill>
                <a:schemeClr val="dk1"/>
              </a:solidFill>
              <a:latin typeface="Calibri"/>
              <a:ea typeface="Calibri"/>
              <a:cs typeface="Calibri"/>
              <a:sym typeface="Calibri"/>
            </a:endParaRPr>
          </a:p>
        </p:txBody>
      </p:sp>
      <p:sp>
        <p:nvSpPr>
          <p:cNvPr id="84" name="Google Shape;84;p7"/>
          <p:cNvSpPr/>
          <p:nvPr/>
        </p:nvSpPr>
        <p:spPr>
          <a:xfrm>
            <a:off x="640080" y="2295725"/>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7"/>
          <p:cNvSpPr/>
          <p:nvPr/>
        </p:nvSpPr>
        <p:spPr>
          <a:xfrm>
            <a:off x="1005840" y="2053478"/>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The standard explicitly requires that residents have meaningful opportunities to influence and scrutinise the code of conduct. That is a higher bar than consultation.</a:t>
            </a:r>
            <a:endParaRPr b="0" i="0" sz="1200" u="none" cap="none" strike="noStrike">
              <a:solidFill>
                <a:schemeClr val="dk1"/>
              </a:solidFill>
              <a:latin typeface="Calibri"/>
              <a:ea typeface="Calibri"/>
              <a:cs typeface="Calibri"/>
              <a:sym typeface="Calibri"/>
            </a:endParaRPr>
          </a:p>
        </p:txBody>
      </p:sp>
      <p:sp>
        <p:nvSpPr>
          <p:cNvPr id="86" name="Google Shape;86;p7"/>
          <p:cNvSpPr/>
          <p:nvPr/>
        </p:nvSpPr>
        <p:spPr>
          <a:xfrm>
            <a:off x="640080" y="2994530"/>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
          <p:cNvSpPr/>
          <p:nvPr/>
        </p:nvSpPr>
        <p:spPr>
          <a:xfrm>
            <a:off x="1005840" y="2752283"/>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Consultation can look like asking residents to respond to something already drafted. Influence looks like involving them in shaping it from the start. The standard is explicit about expecting the latter.</a:t>
            </a:r>
            <a:endParaRPr b="0" i="0" sz="1200" u="none" cap="none" strike="noStrike">
              <a:solidFill>
                <a:schemeClr val="dk1"/>
              </a:solidFill>
              <a:latin typeface="Calibri"/>
              <a:ea typeface="Calibri"/>
              <a:cs typeface="Calibri"/>
              <a:sym typeface="Calibri"/>
            </a:endParaRPr>
          </a:p>
        </p:txBody>
      </p:sp>
      <p:sp>
        <p:nvSpPr>
          <p:cNvPr id="88" name="Google Shape;88;p7"/>
          <p:cNvSpPr/>
          <p:nvPr/>
        </p:nvSpPr>
        <p:spPr>
          <a:xfrm>
            <a:off x="640080" y="3669298"/>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7"/>
          <p:cNvSpPr/>
          <p:nvPr/>
        </p:nvSpPr>
        <p:spPr>
          <a:xfrm>
            <a:off x="1005840" y="3427051"/>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Residents hold something no internal assessment can replicate: direct evidence of whether conduct is working, because they experience it every day.</a:t>
            </a:r>
            <a:endParaRPr b="0" i="0" sz="1200" u="none" cap="none" strike="noStrike">
              <a:solidFill>
                <a:schemeClr val="dk1"/>
              </a:solidFill>
              <a:latin typeface="Calibri"/>
              <a:ea typeface="Calibri"/>
              <a:cs typeface="Calibri"/>
              <a:sym typeface="Calibri"/>
            </a:endParaRPr>
          </a:p>
        </p:txBody>
      </p:sp>
      <p:sp>
        <p:nvSpPr>
          <p:cNvPr id="90" name="Google Shape;90;p7"/>
          <p:cNvSpPr/>
          <p:nvPr/>
        </p:nvSpPr>
        <p:spPr>
          <a:xfrm>
            <a:off x="640080" y="246910"/>
            <a:ext cx="1097400" cy="731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4800"/>
              <a:buFont typeface="Inter"/>
              <a:buNone/>
            </a:pPr>
            <a:r>
              <a:rPr b="0" i="0" lang="en-US" sz="4800" u="none" cap="none" strike="noStrike">
                <a:solidFill>
                  <a:srgbClr val="6366F0"/>
                </a:solidFill>
                <a:latin typeface="Inter"/>
                <a:ea typeface="Inter"/>
                <a:cs typeface="Inter"/>
                <a:sym typeface="Inter"/>
              </a:rPr>
              <a:t>0</a:t>
            </a:r>
            <a:r>
              <a:rPr lang="en-US" sz="4800">
                <a:solidFill>
                  <a:srgbClr val="6366F0"/>
                </a:solidFill>
                <a:latin typeface="Inter"/>
                <a:ea typeface="Inter"/>
                <a:cs typeface="Inter"/>
                <a:sym typeface="Inter"/>
              </a:rPr>
              <a:t>3</a:t>
            </a:r>
            <a:endParaRPr b="0" i="0" sz="4800" u="none" cap="none" strike="noStrike">
              <a:solidFill>
                <a:schemeClr val="dk1"/>
              </a:solidFill>
              <a:latin typeface="Calibri"/>
              <a:ea typeface="Calibri"/>
              <a:cs typeface="Calibri"/>
              <a:sym typeface="Calibri"/>
            </a:endParaRPr>
          </a:p>
        </p:txBody>
      </p:sp>
      <p:sp>
        <p:nvSpPr>
          <p:cNvPr id="91" name="Google Shape;91;p7"/>
          <p:cNvSpPr/>
          <p:nvPr/>
        </p:nvSpPr>
        <p:spPr>
          <a:xfrm>
            <a:off x="1430975" y="475470"/>
            <a:ext cx="1828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000"/>
              <a:buFont typeface="Calibri"/>
              <a:buNone/>
            </a:pPr>
            <a:r>
              <a:rPr b="1" i="0" lang="en-US" sz="1000" u="none" cap="none" strike="noStrike">
                <a:solidFill>
                  <a:srgbClr val="6366F0"/>
                </a:solidFill>
                <a:latin typeface="Calibri"/>
                <a:ea typeface="Calibri"/>
                <a:cs typeface="Calibri"/>
                <a:sym typeface="Calibri"/>
              </a:rPr>
              <a:t>QUESTION</a:t>
            </a:r>
            <a:endParaRPr b="0" i="0" sz="1000" u="none" cap="none" strike="noStrike">
              <a:solidFill>
                <a:schemeClr val="dk1"/>
              </a:solidFill>
              <a:latin typeface="Calibri"/>
              <a:ea typeface="Calibri"/>
              <a:cs typeface="Calibri"/>
              <a:sym typeface="Calibri"/>
            </a:endParaRPr>
          </a:p>
        </p:txBody>
      </p:sp>
      <p:cxnSp>
        <p:nvCxnSpPr>
          <p:cNvPr id="92" name="Google Shape;92;p7"/>
          <p:cNvCxnSpPr/>
          <p:nvPr/>
        </p:nvCxnSpPr>
        <p:spPr>
          <a:xfrm>
            <a:off x="640080" y="978435"/>
            <a:ext cx="7863900" cy="0"/>
          </a:xfrm>
          <a:prstGeom prst="straightConnector1">
            <a:avLst/>
          </a:prstGeom>
          <a:noFill/>
          <a:ln cap="flat" cmpd="sng" w="12700">
            <a:solidFill>
              <a:srgbClr val="E8E3DB"/>
            </a:solidFill>
            <a:prstDash val="solid"/>
            <a:round/>
            <a:headEnd len="sm" w="sm" type="none"/>
            <a:tailEnd len="sm" w="sm" type="none"/>
          </a:ln>
        </p:spPr>
      </p:cxnSp>
      <p:pic>
        <p:nvPicPr>
          <p:cNvPr id="93" name="Google Shape;93;p7"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94" name="Google Shape;94;p7"/>
          <p:cNvSpPr/>
          <p:nvPr/>
        </p:nvSpPr>
        <p:spPr>
          <a:xfrm>
            <a:off x="0" y="4101850"/>
            <a:ext cx="9144000" cy="1041600"/>
          </a:xfrm>
          <a:prstGeom prst="rect">
            <a:avLst/>
          </a:prstGeom>
          <a:solidFill>
            <a:srgbClr val="F6F4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7"/>
          <p:cNvSpPr/>
          <p:nvPr/>
        </p:nvSpPr>
        <p:spPr>
          <a:xfrm>
            <a:off x="640080" y="4310582"/>
            <a:ext cx="18288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51E2"/>
              </a:buClr>
              <a:buSzPts val="900"/>
              <a:buFont typeface="Calibri"/>
              <a:buNone/>
            </a:pPr>
            <a:r>
              <a:rPr b="1" i="0" lang="en-US" sz="900" u="none" cap="none" strike="noStrike">
                <a:solidFill>
                  <a:srgbClr val="9B51E2"/>
                </a:solidFill>
                <a:latin typeface="Calibri"/>
                <a:ea typeface="Calibri"/>
                <a:cs typeface="Calibri"/>
                <a:sym typeface="Calibri"/>
              </a:rPr>
              <a:t>DISCUSS</a:t>
            </a:r>
            <a:endParaRPr b="0" i="0" sz="900" u="none" cap="none" strike="noStrike">
              <a:solidFill>
                <a:schemeClr val="dk1"/>
              </a:solidFill>
              <a:latin typeface="Calibri"/>
              <a:ea typeface="Calibri"/>
              <a:cs typeface="Calibri"/>
              <a:sym typeface="Calibri"/>
            </a:endParaRPr>
          </a:p>
        </p:txBody>
      </p:sp>
      <p:sp>
        <p:nvSpPr>
          <p:cNvPr id="96" name="Google Shape;96;p7"/>
          <p:cNvSpPr/>
          <p:nvPr/>
        </p:nvSpPr>
        <p:spPr>
          <a:xfrm>
            <a:off x="640076" y="4460800"/>
            <a:ext cx="6852300" cy="4116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chemeClr val="dk1"/>
              </a:buClr>
              <a:buSzPts val="1100"/>
              <a:buFont typeface="Arial"/>
              <a:buNone/>
            </a:pPr>
            <a:r>
              <a:rPr i="1" lang="en-US" sz="1200">
                <a:solidFill>
                  <a:srgbClr val="0E0F0E"/>
                </a:solidFill>
                <a:latin typeface="Inter"/>
                <a:ea typeface="Inter"/>
                <a:cs typeface="Inter"/>
                <a:sym typeface="Inter"/>
              </a:rPr>
              <a:t>At what stage were residents involved in shaping your current code of conduct?</a:t>
            </a:r>
            <a:endParaRPr i="1" sz="1200">
              <a:solidFill>
                <a:srgbClr val="0E0F0E"/>
              </a:solidFill>
              <a:latin typeface="Inter"/>
              <a:ea typeface="Inter"/>
              <a:cs typeface="Inter"/>
              <a:sym typeface="Inte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1" name="Shape 101"/>
        <p:cNvGrpSpPr/>
        <p:nvPr/>
      </p:nvGrpSpPr>
      <p:grpSpPr>
        <a:xfrm>
          <a:off x="0" y="0"/>
          <a:ext cx="0" cy="0"/>
          <a:chOff x="0" y="0"/>
          <a:chExt cx="0" cy="0"/>
        </a:xfrm>
      </p:grpSpPr>
      <p:sp>
        <p:nvSpPr>
          <p:cNvPr id="102" name="Google Shape;102;p8"/>
          <p:cNvSpPr/>
          <p:nvPr/>
        </p:nvSpPr>
        <p:spPr>
          <a:xfrm>
            <a:off x="640080" y="1053609"/>
            <a:ext cx="7863900" cy="1005900"/>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0E0F0E"/>
              </a:buClr>
              <a:buSzPts val="2200"/>
              <a:buFont typeface="Inter"/>
              <a:buNone/>
            </a:pPr>
            <a:r>
              <a:rPr b="1" i="0" lang="en-US" sz="2200" u="none" cap="none" strike="noStrike">
                <a:solidFill>
                  <a:srgbClr val="0E0F0E"/>
                </a:solidFill>
                <a:latin typeface="Inter"/>
                <a:ea typeface="Inter"/>
                <a:cs typeface="Inter"/>
                <a:sym typeface="Inter"/>
              </a:rPr>
              <a:t>Does your learning and development connect to culture outcomes - or just knowledge transfer?</a:t>
            </a:r>
            <a:endParaRPr b="1" i="0" sz="2200" u="none" cap="none" strike="noStrike">
              <a:solidFill>
                <a:schemeClr val="dk1"/>
              </a:solidFill>
              <a:latin typeface="Calibri"/>
              <a:ea typeface="Calibri"/>
              <a:cs typeface="Calibri"/>
              <a:sym typeface="Calibri"/>
            </a:endParaRPr>
          </a:p>
        </p:txBody>
      </p:sp>
      <p:sp>
        <p:nvSpPr>
          <p:cNvPr id="103" name="Google Shape;103;p8"/>
          <p:cNvSpPr/>
          <p:nvPr/>
        </p:nvSpPr>
        <p:spPr>
          <a:xfrm>
            <a:off x="1005840" y="2053440"/>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L&amp;D programmes in housing are generally designed to transfer knowledge and skills. That is necessary, but the standard asks for something different on the culture side - evidence that development translates into outcomes.</a:t>
            </a:r>
            <a:endParaRPr b="0" i="0" sz="1200" u="none" cap="none" strike="noStrike">
              <a:solidFill>
                <a:schemeClr val="dk1"/>
              </a:solidFill>
              <a:latin typeface="Calibri"/>
              <a:ea typeface="Calibri"/>
              <a:cs typeface="Calibri"/>
              <a:sym typeface="Calibri"/>
            </a:endParaRPr>
          </a:p>
        </p:txBody>
      </p:sp>
      <p:sp>
        <p:nvSpPr>
          <p:cNvPr id="104" name="Google Shape;104;p8"/>
          <p:cNvSpPr/>
          <p:nvPr/>
        </p:nvSpPr>
        <p:spPr>
          <a:xfrm>
            <a:off x="1005840" y="275224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Attendance and completion data are valuable for tracking participation, but the standard asks for evidence that development is changing how people work and how residents experience services.</a:t>
            </a:r>
            <a:endParaRPr b="0" i="0" sz="1200" u="none" cap="none" strike="noStrike">
              <a:solidFill>
                <a:schemeClr val="dk1"/>
              </a:solidFill>
              <a:latin typeface="Calibri"/>
              <a:ea typeface="Calibri"/>
              <a:cs typeface="Calibri"/>
              <a:sym typeface="Calibri"/>
            </a:endParaRPr>
          </a:p>
        </p:txBody>
      </p:sp>
      <p:sp>
        <p:nvSpPr>
          <p:cNvPr id="105" name="Google Shape;105;p8"/>
          <p:cNvSpPr/>
          <p:nvPr/>
        </p:nvSpPr>
        <p:spPr>
          <a:xfrm>
            <a:off x="1005840" y="342702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If your L&amp;D measures inputs but not outcomes, the assurance conversation with the Regulator will be harder than it needs to be.</a:t>
            </a:r>
            <a:endParaRPr b="0" i="0" sz="1200" u="none" cap="none" strike="noStrike">
              <a:solidFill>
                <a:schemeClr val="dk1"/>
              </a:solidFill>
              <a:latin typeface="Calibri"/>
              <a:ea typeface="Calibri"/>
              <a:cs typeface="Calibri"/>
              <a:sym typeface="Calibri"/>
            </a:endParaRPr>
          </a:p>
        </p:txBody>
      </p:sp>
      <p:sp>
        <p:nvSpPr>
          <p:cNvPr id="106" name="Google Shape;106;p8"/>
          <p:cNvSpPr/>
          <p:nvPr/>
        </p:nvSpPr>
        <p:spPr>
          <a:xfrm>
            <a:off x="640080" y="246910"/>
            <a:ext cx="1097400" cy="731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4800"/>
              <a:buFont typeface="Inter"/>
              <a:buNone/>
            </a:pPr>
            <a:r>
              <a:rPr b="0" i="0" lang="en-US" sz="4800" u="none" cap="none" strike="noStrike">
                <a:solidFill>
                  <a:srgbClr val="6366F0"/>
                </a:solidFill>
                <a:latin typeface="Inter"/>
                <a:ea typeface="Inter"/>
                <a:cs typeface="Inter"/>
                <a:sym typeface="Inter"/>
              </a:rPr>
              <a:t>0</a:t>
            </a:r>
            <a:r>
              <a:rPr lang="en-US" sz="4800">
                <a:solidFill>
                  <a:srgbClr val="6366F0"/>
                </a:solidFill>
                <a:latin typeface="Inter"/>
                <a:ea typeface="Inter"/>
                <a:cs typeface="Inter"/>
                <a:sym typeface="Inter"/>
              </a:rPr>
              <a:t>4</a:t>
            </a:r>
            <a:endParaRPr b="0" i="0" sz="4800" u="none" cap="none" strike="noStrike">
              <a:solidFill>
                <a:schemeClr val="dk1"/>
              </a:solidFill>
              <a:latin typeface="Calibri"/>
              <a:ea typeface="Calibri"/>
              <a:cs typeface="Calibri"/>
              <a:sym typeface="Calibri"/>
            </a:endParaRPr>
          </a:p>
        </p:txBody>
      </p:sp>
      <p:sp>
        <p:nvSpPr>
          <p:cNvPr id="107" name="Google Shape;107;p8"/>
          <p:cNvSpPr/>
          <p:nvPr/>
        </p:nvSpPr>
        <p:spPr>
          <a:xfrm>
            <a:off x="1430975" y="475470"/>
            <a:ext cx="1828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000"/>
              <a:buFont typeface="Calibri"/>
              <a:buNone/>
            </a:pPr>
            <a:r>
              <a:rPr b="1" i="0" lang="en-US" sz="1000" u="none" cap="none" strike="noStrike">
                <a:solidFill>
                  <a:srgbClr val="6366F0"/>
                </a:solidFill>
                <a:latin typeface="Calibri"/>
                <a:ea typeface="Calibri"/>
                <a:cs typeface="Calibri"/>
                <a:sym typeface="Calibri"/>
              </a:rPr>
              <a:t>QUESTION</a:t>
            </a:r>
            <a:endParaRPr b="0" i="0" sz="1000" u="none" cap="none" strike="noStrike">
              <a:solidFill>
                <a:schemeClr val="dk1"/>
              </a:solidFill>
              <a:latin typeface="Calibri"/>
              <a:ea typeface="Calibri"/>
              <a:cs typeface="Calibri"/>
              <a:sym typeface="Calibri"/>
            </a:endParaRPr>
          </a:p>
        </p:txBody>
      </p:sp>
      <p:cxnSp>
        <p:nvCxnSpPr>
          <p:cNvPr id="108" name="Google Shape;108;p8"/>
          <p:cNvCxnSpPr/>
          <p:nvPr/>
        </p:nvCxnSpPr>
        <p:spPr>
          <a:xfrm>
            <a:off x="640080" y="978435"/>
            <a:ext cx="7863900" cy="0"/>
          </a:xfrm>
          <a:prstGeom prst="straightConnector1">
            <a:avLst/>
          </a:prstGeom>
          <a:noFill/>
          <a:ln cap="flat" cmpd="sng" w="12700">
            <a:solidFill>
              <a:srgbClr val="E8E3DB"/>
            </a:solidFill>
            <a:prstDash val="solid"/>
            <a:round/>
            <a:headEnd len="sm" w="sm" type="none"/>
            <a:tailEnd len="sm" w="sm" type="none"/>
          </a:ln>
        </p:spPr>
      </p:cxnSp>
      <p:pic>
        <p:nvPicPr>
          <p:cNvPr id="109" name="Google Shape;109;p8"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110" name="Google Shape;110;p8"/>
          <p:cNvSpPr/>
          <p:nvPr/>
        </p:nvSpPr>
        <p:spPr>
          <a:xfrm>
            <a:off x="640080" y="2295725"/>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8"/>
          <p:cNvSpPr/>
          <p:nvPr/>
        </p:nvSpPr>
        <p:spPr>
          <a:xfrm>
            <a:off x="640080" y="2994530"/>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8"/>
          <p:cNvSpPr/>
          <p:nvPr/>
        </p:nvSpPr>
        <p:spPr>
          <a:xfrm>
            <a:off x="640080" y="3669298"/>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8"/>
          <p:cNvSpPr/>
          <p:nvPr/>
        </p:nvSpPr>
        <p:spPr>
          <a:xfrm>
            <a:off x="0" y="4101850"/>
            <a:ext cx="9144000" cy="1041600"/>
          </a:xfrm>
          <a:prstGeom prst="rect">
            <a:avLst/>
          </a:prstGeom>
          <a:solidFill>
            <a:srgbClr val="F6F4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8"/>
          <p:cNvSpPr/>
          <p:nvPr/>
        </p:nvSpPr>
        <p:spPr>
          <a:xfrm>
            <a:off x="640080" y="4310582"/>
            <a:ext cx="18288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51E2"/>
              </a:buClr>
              <a:buSzPts val="900"/>
              <a:buFont typeface="Calibri"/>
              <a:buNone/>
            </a:pPr>
            <a:r>
              <a:rPr b="1" i="0" lang="en-US" sz="900" u="none" cap="none" strike="noStrike">
                <a:solidFill>
                  <a:srgbClr val="9B51E2"/>
                </a:solidFill>
                <a:latin typeface="Calibri"/>
                <a:ea typeface="Calibri"/>
                <a:cs typeface="Calibri"/>
                <a:sym typeface="Calibri"/>
              </a:rPr>
              <a:t>DISCUSS</a:t>
            </a:r>
            <a:endParaRPr b="0" i="0" sz="900" u="none" cap="none" strike="noStrike">
              <a:solidFill>
                <a:schemeClr val="dk1"/>
              </a:solidFill>
              <a:latin typeface="Calibri"/>
              <a:ea typeface="Calibri"/>
              <a:cs typeface="Calibri"/>
              <a:sym typeface="Calibri"/>
            </a:endParaRPr>
          </a:p>
        </p:txBody>
      </p:sp>
      <p:sp>
        <p:nvSpPr>
          <p:cNvPr id="115" name="Google Shape;115;p8"/>
          <p:cNvSpPr/>
          <p:nvPr/>
        </p:nvSpPr>
        <p:spPr>
          <a:xfrm>
            <a:off x="640075" y="4460800"/>
            <a:ext cx="7473300" cy="4116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chemeClr val="dk1"/>
              </a:buClr>
              <a:buSzPts val="1100"/>
              <a:buFont typeface="Arial"/>
              <a:buNone/>
            </a:pPr>
            <a:r>
              <a:rPr i="1" lang="en-US" sz="1200">
                <a:solidFill>
                  <a:srgbClr val="0E0F0E"/>
                </a:solidFill>
                <a:latin typeface="Inter"/>
                <a:ea typeface="Inter"/>
                <a:cs typeface="Inter"/>
                <a:sym typeface="Inter"/>
              </a:rPr>
              <a:t>Can you show that your training programme changed how people behave, not just what they know?</a:t>
            </a:r>
            <a:endParaRPr i="1" sz="1200">
              <a:solidFill>
                <a:srgbClr val="0E0F0E"/>
              </a:solidFill>
              <a:latin typeface="Inter"/>
              <a:ea typeface="Inter"/>
              <a:cs typeface="Inter"/>
              <a:sym typeface="Inte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0" name="Shape 120"/>
        <p:cNvGrpSpPr/>
        <p:nvPr/>
      </p:nvGrpSpPr>
      <p:grpSpPr>
        <a:xfrm>
          <a:off x="0" y="0"/>
          <a:ext cx="0" cy="0"/>
          <a:chOff x="0" y="0"/>
          <a:chExt cx="0" cy="0"/>
        </a:xfrm>
      </p:grpSpPr>
      <p:sp>
        <p:nvSpPr>
          <p:cNvPr id="121" name="Google Shape;121;p9"/>
          <p:cNvSpPr/>
          <p:nvPr/>
        </p:nvSpPr>
        <p:spPr>
          <a:xfrm>
            <a:off x="640080" y="1053609"/>
            <a:ext cx="7863900" cy="1005900"/>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0E0F0E"/>
              </a:buClr>
              <a:buSzPts val="2200"/>
              <a:buFont typeface="Inter"/>
              <a:buNone/>
            </a:pPr>
            <a:r>
              <a:rPr b="1" i="0" lang="en-US" sz="2200" u="none" cap="none" strike="noStrike">
                <a:solidFill>
                  <a:srgbClr val="0E0F0E"/>
                </a:solidFill>
                <a:latin typeface="Inter"/>
                <a:ea typeface="Inter"/>
                <a:cs typeface="Inter"/>
                <a:sym typeface="Inter"/>
              </a:rPr>
              <a:t>When someone is not meeting behavioural expectations, what happens - honestly?</a:t>
            </a:r>
            <a:endParaRPr b="1" i="0" sz="2200" u="none" cap="none" strike="noStrike">
              <a:solidFill>
                <a:schemeClr val="dk1"/>
              </a:solidFill>
              <a:latin typeface="Calibri"/>
              <a:ea typeface="Calibri"/>
              <a:cs typeface="Calibri"/>
              <a:sym typeface="Calibri"/>
            </a:endParaRPr>
          </a:p>
        </p:txBody>
      </p:sp>
      <p:sp>
        <p:nvSpPr>
          <p:cNvPr id="122" name="Google Shape;122;p9"/>
          <p:cNvSpPr/>
          <p:nvPr/>
        </p:nvSpPr>
        <p:spPr>
          <a:xfrm>
            <a:off x="1005840" y="2053440"/>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Every organisation has a performance management process. The question is whether it extends to conduct and culture, or only to operational delivery.</a:t>
            </a:r>
            <a:endParaRPr b="0" i="0" sz="1200" u="none" cap="none" strike="noStrike">
              <a:solidFill>
                <a:schemeClr val="dk1"/>
              </a:solidFill>
              <a:latin typeface="Calibri"/>
              <a:ea typeface="Calibri"/>
              <a:cs typeface="Calibri"/>
              <a:sym typeface="Calibri"/>
            </a:endParaRPr>
          </a:p>
        </p:txBody>
      </p:sp>
      <p:sp>
        <p:nvSpPr>
          <p:cNvPr id="123" name="Google Shape;123;p9"/>
          <p:cNvSpPr/>
          <p:nvPr/>
        </p:nvSpPr>
        <p:spPr>
          <a:xfrm>
            <a:off x="1005840" y="275224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Technical underperformance gets addressed quickly. Behavioural underperformance - the manager who delivers results but treats people poorly - tends to persist. Sometimes for years.</a:t>
            </a:r>
            <a:endParaRPr b="0" i="0" sz="1200" u="none" cap="none" strike="noStrike">
              <a:solidFill>
                <a:schemeClr val="dk1"/>
              </a:solidFill>
              <a:latin typeface="Calibri"/>
              <a:ea typeface="Calibri"/>
              <a:cs typeface="Calibri"/>
              <a:sym typeface="Calibri"/>
            </a:endParaRPr>
          </a:p>
        </p:txBody>
      </p:sp>
      <p:sp>
        <p:nvSpPr>
          <p:cNvPr id="124" name="Google Shape;124;p9"/>
          <p:cNvSpPr/>
          <p:nvPr/>
        </p:nvSpPr>
        <p:spPr>
          <a:xfrm>
            <a:off x="1005840" y="3427026"/>
            <a:ext cx="7498200" cy="594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555555"/>
              </a:buClr>
              <a:buSzPts val="1200"/>
              <a:buFont typeface="Calibri"/>
              <a:buNone/>
            </a:pPr>
            <a:r>
              <a:rPr b="0" i="0" lang="en-US" sz="1200" u="none" cap="none" strike="noStrike">
                <a:solidFill>
                  <a:srgbClr val="555555"/>
                </a:solidFill>
                <a:latin typeface="Calibri"/>
                <a:ea typeface="Calibri"/>
                <a:cs typeface="Calibri"/>
                <a:sym typeface="Calibri"/>
              </a:rPr>
              <a:t>The standard makes conduct a regulatory expectation, not just a cultural preference. That changes the conversation - but only if the conversation happens openly.</a:t>
            </a:r>
            <a:endParaRPr b="0" i="0" sz="1200" u="none" cap="none" strike="noStrike">
              <a:solidFill>
                <a:schemeClr val="dk1"/>
              </a:solidFill>
              <a:latin typeface="Calibri"/>
              <a:ea typeface="Calibri"/>
              <a:cs typeface="Calibri"/>
              <a:sym typeface="Calibri"/>
            </a:endParaRPr>
          </a:p>
        </p:txBody>
      </p:sp>
      <p:sp>
        <p:nvSpPr>
          <p:cNvPr id="125" name="Google Shape;125;p9"/>
          <p:cNvSpPr/>
          <p:nvPr/>
        </p:nvSpPr>
        <p:spPr>
          <a:xfrm>
            <a:off x="640080" y="246910"/>
            <a:ext cx="1097400" cy="731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4800"/>
              <a:buFont typeface="Inter"/>
              <a:buNone/>
            </a:pPr>
            <a:r>
              <a:rPr b="0" i="0" lang="en-US" sz="4800" u="none" cap="none" strike="noStrike">
                <a:solidFill>
                  <a:srgbClr val="6366F0"/>
                </a:solidFill>
                <a:latin typeface="Inter"/>
                <a:ea typeface="Inter"/>
                <a:cs typeface="Inter"/>
                <a:sym typeface="Inter"/>
              </a:rPr>
              <a:t>0</a:t>
            </a:r>
            <a:r>
              <a:rPr lang="en-US" sz="4800">
                <a:solidFill>
                  <a:srgbClr val="6366F0"/>
                </a:solidFill>
                <a:latin typeface="Inter"/>
                <a:ea typeface="Inter"/>
                <a:cs typeface="Inter"/>
                <a:sym typeface="Inter"/>
              </a:rPr>
              <a:t>5</a:t>
            </a:r>
            <a:endParaRPr b="0" i="0" sz="4800" u="none" cap="none" strike="noStrike">
              <a:solidFill>
                <a:schemeClr val="dk1"/>
              </a:solidFill>
              <a:latin typeface="Calibri"/>
              <a:ea typeface="Calibri"/>
              <a:cs typeface="Calibri"/>
              <a:sym typeface="Calibri"/>
            </a:endParaRPr>
          </a:p>
        </p:txBody>
      </p:sp>
      <p:sp>
        <p:nvSpPr>
          <p:cNvPr id="126" name="Google Shape;126;p9"/>
          <p:cNvSpPr/>
          <p:nvPr/>
        </p:nvSpPr>
        <p:spPr>
          <a:xfrm>
            <a:off x="1430975" y="475470"/>
            <a:ext cx="1828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000"/>
              <a:buFont typeface="Calibri"/>
              <a:buNone/>
            </a:pPr>
            <a:r>
              <a:rPr b="1" i="0" lang="en-US" sz="1000" u="none" cap="none" strike="noStrike">
                <a:solidFill>
                  <a:srgbClr val="6366F0"/>
                </a:solidFill>
                <a:latin typeface="Calibri"/>
                <a:ea typeface="Calibri"/>
                <a:cs typeface="Calibri"/>
                <a:sym typeface="Calibri"/>
              </a:rPr>
              <a:t>QUESTION</a:t>
            </a:r>
            <a:endParaRPr b="0" i="0" sz="1000" u="none" cap="none" strike="noStrike">
              <a:solidFill>
                <a:schemeClr val="dk1"/>
              </a:solidFill>
              <a:latin typeface="Calibri"/>
              <a:ea typeface="Calibri"/>
              <a:cs typeface="Calibri"/>
              <a:sym typeface="Calibri"/>
            </a:endParaRPr>
          </a:p>
        </p:txBody>
      </p:sp>
      <p:cxnSp>
        <p:nvCxnSpPr>
          <p:cNvPr id="127" name="Google Shape;127;p9"/>
          <p:cNvCxnSpPr/>
          <p:nvPr/>
        </p:nvCxnSpPr>
        <p:spPr>
          <a:xfrm>
            <a:off x="640080" y="978435"/>
            <a:ext cx="7863900" cy="0"/>
          </a:xfrm>
          <a:prstGeom prst="straightConnector1">
            <a:avLst/>
          </a:prstGeom>
          <a:noFill/>
          <a:ln cap="flat" cmpd="sng" w="12700">
            <a:solidFill>
              <a:srgbClr val="E8E3DB"/>
            </a:solidFill>
            <a:prstDash val="solid"/>
            <a:round/>
            <a:headEnd len="sm" w="sm" type="none"/>
            <a:tailEnd len="sm" w="sm" type="none"/>
          </a:ln>
        </p:spPr>
      </p:cxnSp>
      <p:pic>
        <p:nvPicPr>
          <p:cNvPr id="128" name="Google Shape;128;p9" title="lockup-1200.png"/>
          <p:cNvPicPr preferRelativeResize="0"/>
          <p:nvPr/>
        </p:nvPicPr>
        <p:blipFill>
          <a:blip r:embed="rId3">
            <a:alphaModFix/>
          </a:blip>
          <a:stretch>
            <a:fillRect/>
          </a:stretch>
        </p:blipFill>
        <p:spPr>
          <a:xfrm>
            <a:off x="7189450" y="320019"/>
            <a:ext cx="1755750" cy="292625"/>
          </a:xfrm>
          <a:prstGeom prst="rect">
            <a:avLst/>
          </a:prstGeom>
          <a:noFill/>
          <a:ln>
            <a:noFill/>
          </a:ln>
        </p:spPr>
      </p:pic>
      <p:sp>
        <p:nvSpPr>
          <p:cNvPr id="129" name="Google Shape;129;p9"/>
          <p:cNvSpPr/>
          <p:nvPr/>
        </p:nvSpPr>
        <p:spPr>
          <a:xfrm>
            <a:off x="640080" y="2295725"/>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a:off x="640080" y="2994530"/>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
          <p:cNvSpPr/>
          <p:nvPr/>
        </p:nvSpPr>
        <p:spPr>
          <a:xfrm>
            <a:off x="640080" y="3669298"/>
            <a:ext cx="109800" cy="109800"/>
          </a:xfrm>
          <a:prstGeom prst="ellipse">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9"/>
          <p:cNvSpPr/>
          <p:nvPr/>
        </p:nvSpPr>
        <p:spPr>
          <a:xfrm>
            <a:off x="0" y="4101850"/>
            <a:ext cx="9144000" cy="1041600"/>
          </a:xfrm>
          <a:prstGeom prst="rect">
            <a:avLst/>
          </a:prstGeom>
          <a:solidFill>
            <a:srgbClr val="F6F4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9"/>
          <p:cNvSpPr/>
          <p:nvPr/>
        </p:nvSpPr>
        <p:spPr>
          <a:xfrm>
            <a:off x="640080" y="4310582"/>
            <a:ext cx="18288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51E2"/>
              </a:buClr>
              <a:buSzPts val="900"/>
              <a:buFont typeface="Calibri"/>
              <a:buNone/>
            </a:pPr>
            <a:r>
              <a:rPr b="1" i="0" lang="en-US" sz="900" u="none" cap="none" strike="noStrike">
                <a:solidFill>
                  <a:srgbClr val="9B51E2"/>
                </a:solidFill>
                <a:latin typeface="Calibri"/>
                <a:ea typeface="Calibri"/>
                <a:cs typeface="Calibri"/>
                <a:sym typeface="Calibri"/>
              </a:rPr>
              <a:t>DISCUSS</a:t>
            </a:r>
            <a:endParaRPr b="0" i="0" sz="900" u="none" cap="none" strike="noStrike">
              <a:solidFill>
                <a:schemeClr val="dk1"/>
              </a:solidFill>
              <a:latin typeface="Calibri"/>
              <a:ea typeface="Calibri"/>
              <a:cs typeface="Calibri"/>
              <a:sym typeface="Calibri"/>
            </a:endParaRPr>
          </a:p>
        </p:txBody>
      </p:sp>
      <p:sp>
        <p:nvSpPr>
          <p:cNvPr id="134" name="Google Shape;134;p9"/>
          <p:cNvSpPr/>
          <p:nvPr/>
        </p:nvSpPr>
        <p:spPr>
          <a:xfrm>
            <a:off x="640075" y="4460800"/>
            <a:ext cx="7473300" cy="4116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chemeClr val="dk1"/>
              </a:buClr>
              <a:buSzPts val="1100"/>
              <a:buFont typeface="Arial"/>
              <a:buNone/>
            </a:pPr>
            <a:r>
              <a:rPr i="1" lang="en-US" sz="1200">
                <a:solidFill>
                  <a:srgbClr val="0E0F0E"/>
                </a:solidFill>
                <a:latin typeface="Inter"/>
                <a:ea typeface="Inter"/>
                <a:cs typeface="Inter"/>
                <a:sym typeface="Inter"/>
              </a:rPr>
              <a:t>Are there people in your organisation right now whose conduct would not meet the standard you would want to evidence to the Regulator?</a:t>
            </a:r>
            <a:endParaRPr i="1" sz="1200">
              <a:solidFill>
                <a:srgbClr val="0E0F0E"/>
              </a:solidFill>
              <a:latin typeface="Inter"/>
              <a:ea typeface="Inter"/>
              <a:cs typeface="Inter"/>
              <a:sym typeface="Int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6F4EE"/>
        </a:solidFill>
      </p:bgPr>
    </p:bg>
    <p:spTree>
      <p:nvGrpSpPr>
        <p:cNvPr id="139" name="Shape 139"/>
        <p:cNvGrpSpPr/>
        <p:nvPr/>
      </p:nvGrpSpPr>
      <p:grpSpPr>
        <a:xfrm>
          <a:off x="0" y="0"/>
          <a:ext cx="0" cy="0"/>
          <a:chOff x="0" y="0"/>
          <a:chExt cx="0" cy="0"/>
        </a:xfrm>
      </p:grpSpPr>
      <p:sp>
        <p:nvSpPr>
          <p:cNvPr id="140" name="Google Shape;140;p10"/>
          <p:cNvSpPr/>
          <p:nvPr/>
        </p:nvSpPr>
        <p:spPr>
          <a:xfrm>
            <a:off x="640080" y="2473528"/>
            <a:ext cx="7863900" cy="86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0"/>
          <p:cNvSpPr/>
          <p:nvPr/>
        </p:nvSpPr>
        <p:spPr>
          <a:xfrm>
            <a:off x="640080" y="2473528"/>
            <a:ext cx="54900" cy="868800"/>
          </a:xfrm>
          <a:prstGeom prst="rect">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0"/>
          <p:cNvSpPr/>
          <p:nvPr/>
        </p:nvSpPr>
        <p:spPr>
          <a:xfrm>
            <a:off x="960120" y="2546680"/>
            <a:ext cx="6400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i="0" lang="en-US" sz="1500" u="none" cap="none" strike="noStrike">
                <a:solidFill>
                  <a:srgbClr val="0E0F0E"/>
                </a:solidFill>
                <a:latin typeface="Calibri"/>
                <a:ea typeface="Calibri"/>
                <a:cs typeface="Calibri"/>
                <a:sym typeface="Calibri"/>
              </a:rPr>
              <a:t>Six culture challenges</a:t>
            </a:r>
            <a:endParaRPr b="0" i="0" sz="1500" u="none" cap="none" strike="noStrike">
              <a:solidFill>
                <a:schemeClr val="dk1"/>
              </a:solidFill>
              <a:latin typeface="Calibri"/>
              <a:ea typeface="Calibri"/>
              <a:cs typeface="Calibri"/>
              <a:sym typeface="Calibri"/>
            </a:endParaRPr>
          </a:p>
        </p:txBody>
      </p:sp>
      <p:sp>
        <p:nvSpPr>
          <p:cNvPr id="143" name="Google Shape;143;p10"/>
          <p:cNvSpPr/>
          <p:nvPr/>
        </p:nvSpPr>
        <p:spPr>
          <a:xfrm>
            <a:off x="960124" y="2839288"/>
            <a:ext cx="5242500" cy="4116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555555"/>
              </a:buClr>
              <a:buSzPts val="1150"/>
              <a:buFont typeface="Calibri"/>
              <a:buNone/>
            </a:pPr>
            <a:r>
              <a:rPr b="0" i="0" lang="en-US" sz="1150" u="none" cap="none" strike="noStrike">
                <a:solidFill>
                  <a:srgbClr val="555555"/>
                </a:solidFill>
                <a:latin typeface="Calibri"/>
                <a:ea typeface="Calibri"/>
                <a:cs typeface="Calibri"/>
                <a:sym typeface="Calibri"/>
              </a:rPr>
              <a:t>The practical difficulties housing providers are navigating as they prepare for October 2026 - from evidencing culture change to giving residents genuine influence.</a:t>
            </a:r>
            <a:endParaRPr b="0" i="0" sz="1150" u="none" cap="none" strike="noStrike">
              <a:solidFill>
                <a:schemeClr val="dk1"/>
              </a:solidFill>
              <a:latin typeface="Calibri"/>
              <a:ea typeface="Calibri"/>
              <a:cs typeface="Calibri"/>
              <a:sym typeface="Calibri"/>
            </a:endParaRPr>
          </a:p>
        </p:txBody>
      </p:sp>
      <p:sp>
        <p:nvSpPr>
          <p:cNvPr id="144" name="Google Shape;144;p10"/>
          <p:cNvSpPr/>
          <p:nvPr/>
        </p:nvSpPr>
        <p:spPr>
          <a:xfrm>
            <a:off x="6526500" y="2820888"/>
            <a:ext cx="1803900" cy="2742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366F0"/>
              </a:buClr>
              <a:buSzPts val="900"/>
              <a:buFont typeface="Calibri"/>
              <a:buNone/>
            </a:pPr>
            <a:r>
              <a:rPr b="0" i="0" lang="en-US" sz="900" u="none" cap="none" strike="noStrike">
                <a:solidFill>
                  <a:srgbClr val="6366F0"/>
                </a:solidFill>
                <a:latin typeface="Calibri"/>
                <a:ea typeface="Calibri"/>
                <a:cs typeface="Calibri"/>
                <a:sym typeface="Calibri"/>
              </a:rPr>
              <a:t>competence-conduct.org/challenges</a:t>
            </a:r>
            <a:endParaRPr b="0" i="0" sz="900" u="none" cap="none" strike="noStrike">
              <a:solidFill>
                <a:schemeClr val="dk1"/>
              </a:solidFill>
              <a:latin typeface="Calibri"/>
              <a:ea typeface="Calibri"/>
              <a:cs typeface="Calibri"/>
              <a:sym typeface="Calibri"/>
            </a:endParaRPr>
          </a:p>
        </p:txBody>
      </p:sp>
      <p:sp>
        <p:nvSpPr>
          <p:cNvPr id="145" name="Google Shape;145;p10"/>
          <p:cNvSpPr/>
          <p:nvPr/>
        </p:nvSpPr>
        <p:spPr>
          <a:xfrm>
            <a:off x="640080" y="1410845"/>
            <a:ext cx="7863900" cy="86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0"/>
          <p:cNvSpPr/>
          <p:nvPr/>
        </p:nvSpPr>
        <p:spPr>
          <a:xfrm>
            <a:off x="640080" y="1410845"/>
            <a:ext cx="54900" cy="868800"/>
          </a:xfrm>
          <a:prstGeom prst="rect">
            <a:avLst/>
          </a:prstGeom>
          <a:solidFill>
            <a:srgbClr val="9B51E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0"/>
          <p:cNvSpPr/>
          <p:nvPr/>
        </p:nvSpPr>
        <p:spPr>
          <a:xfrm>
            <a:off x="960120" y="1483997"/>
            <a:ext cx="6400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i="0" lang="en-US" sz="1500" u="none" cap="none" strike="noStrike">
                <a:solidFill>
                  <a:srgbClr val="0E0F0E"/>
                </a:solidFill>
                <a:latin typeface="Calibri"/>
                <a:ea typeface="Calibri"/>
                <a:cs typeface="Calibri"/>
                <a:sym typeface="Calibri"/>
              </a:rPr>
              <a:t>Culture readiness diagnostic</a:t>
            </a:r>
            <a:endParaRPr b="0" i="0" sz="1500" u="none" cap="none" strike="noStrike">
              <a:solidFill>
                <a:schemeClr val="dk1"/>
              </a:solidFill>
              <a:latin typeface="Calibri"/>
              <a:ea typeface="Calibri"/>
              <a:cs typeface="Calibri"/>
              <a:sym typeface="Calibri"/>
            </a:endParaRPr>
          </a:p>
        </p:txBody>
      </p:sp>
      <p:sp>
        <p:nvSpPr>
          <p:cNvPr id="148" name="Google Shape;148;p10"/>
          <p:cNvSpPr/>
          <p:nvPr/>
        </p:nvSpPr>
        <p:spPr>
          <a:xfrm>
            <a:off x="960124" y="1776595"/>
            <a:ext cx="4935000" cy="4116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555555"/>
              </a:buClr>
              <a:buSzPts val="1150"/>
              <a:buFont typeface="Calibri"/>
              <a:buNone/>
            </a:pPr>
            <a:r>
              <a:rPr b="0" i="0" lang="en-US" sz="1150" u="none" cap="none" strike="noStrike">
                <a:solidFill>
                  <a:srgbClr val="555555"/>
                </a:solidFill>
                <a:latin typeface="Calibri"/>
                <a:ea typeface="Calibri"/>
                <a:cs typeface="Calibri"/>
                <a:sym typeface="Calibri"/>
              </a:rPr>
              <a:t>A structured self-assessment across six culture dimensions of the standard. Designed for leadership teams, not compliance teams. Takes about 5 minutes.</a:t>
            </a:r>
            <a:endParaRPr b="0" i="0" sz="1150" u="none" cap="none" strike="noStrike">
              <a:solidFill>
                <a:schemeClr val="dk1"/>
              </a:solidFill>
              <a:latin typeface="Calibri"/>
              <a:ea typeface="Calibri"/>
              <a:cs typeface="Calibri"/>
              <a:sym typeface="Calibri"/>
            </a:endParaRPr>
          </a:p>
        </p:txBody>
      </p:sp>
      <p:sp>
        <p:nvSpPr>
          <p:cNvPr id="149" name="Google Shape;149;p10"/>
          <p:cNvSpPr/>
          <p:nvPr/>
        </p:nvSpPr>
        <p:spPr>
          <a:xfrm>
            <a:off x="6466500" y="1744720"/>
            <a:ext cx="1863900" cy="2742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366F0"/>
              </a:buClr>
              <a:buSzPts val="900"/>
              <a:buFont typeface="Calibri"/>
              <a:buNone/>
            </a:pPr>
            <a:r>
              <a:rPr b="0" i="0" lang="en-US" sz="900" u="none" cap="none" strike="noStrike">
                <a:solidFill>
                  <a:srgbClr val="6366F0"/>
                </a:solidFill>
                <a:latin typeface="Calibri"/>
                <a:ea typeface="Calibri"/>
                <a:cs typeface="Calibri"/>
                <a:sym typeface="Calibri"/>
              </a:rPr>
              <a:t>competence-conduct.org/diagnostic</a:t>
            </a:r>
            <a:endParaRPr b="0" i="0" sz="900" u="none" cap="none" strike="noStrike">
              <a:solidFill>
                <a:schemeClr val="dk1"/>
              </a:solidFill>
              <a:latin typeface="Calibri"/>
              <a:ea typeface="Calibri"/>
              <a:cs typeface="Calibri"/>
              <a:sym typeface="Calibri"/>
            </a:endParaRPr>
          </a:p>
        </p:txBody>
      </p:sp>
      <p:sp>
        <p:nvSpPr>
          <p:cNvPr id="150" name="Google Shape;150;p10"/>
          <p:cNvSpPr/>
          <p:nvPr/>
        </p:nvSpPr>
        <p:spPr>
          <a:xfrm>
            <a:off x="640080" y="3553185"/>
            <a:ext cx="7863900" cy="86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
          <p:cNvSpPr/>
          <p:nvPr/>
        </p:nvSpPr>
        <p:spPr>
          <a:xfrm>
            <a:off x="640080" y="3553185"/>
            <a:ext cx="54900" cy="868800"/>
          </a:xfrm>
          <a:prstGeom prst="rect">
            <a:avLst/>
          </a:prstGeom>
          <a:solidFill>
            <a:srgbClr val="6366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0"/>
          <p:cNvSpPr/>
          <p:nvPr/>
        </p:nvSpPr>
        <p:spPr>
          <a:xfrm>
            <a:off x="960120" y="3626337"/>
            <a:ext cx="64008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1500"/>
              <a:buFont typeface="Calibri"/>
              <a:buNone/>
            </a:pPr>
            <a:r>
              <a:rPr b="1" i="0" lang="en-US" sz="1500" u="none" cap="none" strike="noStrike">
                <a:solidFill>
                  <a:srgbClr val="0E0F0E"/>
                </a:solidFill>
                <a:latin typeface="Calibri"/>
                <a:ea typeface="Calibri"/>
                <a:cs typeface="Calibri"/>
                <a:sym typeface="Calibri"/>
              </a:rPr>
              <a:t>The full standard breakdown</a:t>
            </a:r>
            <a:endParaRPr b="0" i="0" sz="1500" u="none" cap="none" strike="noStrike">
              <a:solidFill>
                <a:schemeClr val="dk1"/>
              </a:solidFill>
              <a:latin typeface="Calibri"/>
              <a:ea typeface="Calibri"/>
              <a:cs typeface="Calibri"/>
              <a:sym typeface="Calibri"/>
            </a:endParaRPr>
          </a:p>
        </p:txBody>
      </p:sp>
      <p:sp>
        <p:nvSpPr>
          <p:cNvPr id="153" name="Google Shape;153;p10"/>
          <p:cNvSpPr/>
          <p:nvPr/>
        </p:nvSpPr>
        <p:spPr>
          <a:xfrm>
            <a:off x="960124" y="3918950"/>
            <a:ext cx="4910700" cy="4116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555555"/>
              </a:buClr>
              <a:buSzPts val="1150"/>
              <a:buFont typeface="Calibri"/>
              <a:buNone/>
            </a:pPr>
            <a:r>
              <a:rPr b="0" i="0" lang="en-US" sz="1150" u="none" cap="none" strike="noStrike">
                <a:solidFill>
                  <a:srgbClr val="555555"/>
                </a:solidFill>
                <a:latin typeface="Calibri"/>
                <a:ea typeface="Calibri"/>
                <a:cs typeface="Calibri"/>
                <a:sym typeface="Calibri"/>
              </a:rPr>
              <a:t>What the Competence and Conduct Standard requires on culture, behaviour, and conduct - and what it deliberately does not prescribe.</a:t>
            </a:r>
            <a:endParaRPr b="0" i="0" sz="1150" u="none" cap="none" strike="noStrike">
              <a:solidFill>
                <a:schemeClr val="dk1"/>
              </a:solidFill>
              <a:latin typeface="Calibri"/>
              <a:ea typeface="Calibri"/>
              <a:cs typeface="Calibri"/>
              <a:sym typeface="Calibri"/>
            </a:endParaRPr>
          </a:p>
        </p:txBody>
      </p:sp>
      <p:sp>
        <p:nvSpPr>
          <p:cNvPr id="154" name="Google Shape;154;p10"/>
          <p:cNvSpPr/>
          <p:nvPr/>
        </p:nvSpPr>
        <p:spPr>
          <a:xfrm>
            <a:off x="6684600" y="3880662"/>
            <a:ext cx="1645800" cy="2742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366F0"/>
              </a:buClr>
              <a:buSzPts val="900"/>
              <a:buFont typeface="Calibri"/>
              <a:buNone/>
            </a:pPr>
            <a:r>
              <a:rPr b="0" i="0" lang="en-US" sz="900" u="none" cap="none" strike="noStrike">
                <a:solidFill>
                  <a:srgbClr val="6366F0"/>
                </a:solidFill>
                <a:latin typeface="Calibri"/>
                <a:ea typeface="Calibri"/>
                <a:cs typeface="Calibri"/>
                <a:sym typeface="Calibri"/>
              </a:rPr>
              <a:t>competence-conduct.org/standard</a:t>
            </a:r>
            <a:endParaRPr b="0" i="0" sz="900" u="none" cap="none" strike="noStrike">
              <a:solidFill>
                <a:schemeClr val="dk1"/>
              </a:solidFill>
              <a:latin typeface="Calibri"/>
              <a:ea typeface="Calibri"/>
              <a:cs typeface="Calibri"/>
              <a:sym typeface="Calibri"/>
            </a:endParaRPr>
          </a:p>
        </p:txBody>
      </p:sp>
      <p:pic>
        <p:nvPicPr>
          <p:cNvPr id="155" name="Google Shape;155;p10" title="lockup-1200.png"/>
          <p:cNvPicPr preferRelativeResize="0"/>
          <p:nvPr/>
        </p:nvPicPr>
        <p:blipFill>
          <a:blip r:embed="rId3">
            <a:alphaModFix/>
          </a:blip>
          <a:stretch>
            <a:fillRect/>
          </a:stretch>
        </p:blipFill>
        <p:spPr>
          <a:xfrm>
            <a:off x="7189450" y="205494"/>
            <a:ext cx="1755750" cy="292625"/>
          </a:xfrm>
          <a:prstGeom prst="rect">
            <a:avLst/>
          </a:prstGeom>
          <a:noFill/>
          <a:ln>
            <a:noFill/>
          </a:ln>
        </p:spPr>
      </p:pic>
      <p:sp>
        <p:nvSpPr>
          <p:cNvPr id="156" name="Google Shape;156;p10"/>
          <p:cNvSpPr/>
          <p:nvPr/>
        </p:nvSpPr>
        <p:spPr>
          <a:xfrm>
            <a:off x="640080" y="320015"/>
            <a:ext cx="73152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366F0"/>
              </a:buClr>
              <a:buSzPts val="1100"/>
              <a:buFont typeface="Calibri"/>
              <a:buNone/>
            </a:pPr>
            <a:r>
              <a:rPr b="1" lang="en-US" sz="800">
                <a:solidFill>
                  <a:srgbClr val="6366F0"/>
                </a:solidFill>
              </a:rPr>
              <a:t>NEXT STEPS</a:t>
            </a:r>
            <a:endParaRPr i="0" sz="800" u="none" cap="none" strike="noStrike">
              <a:solidFill>
                <a:schemeClr val="dk1"/>
              </a:solidFill>
            </a:endParaRPr>
          </a:p>
        </p:txBody>
      </p:sp>
      <p:sp>
        <p:nvSpPr>
          <p:cNvPr id="157" name="Google Shape;157;p10"/>
          <p:cNvSpPr/>
          <p:nvPr/>
        </p:nvSpPr>
        <p:spPr>
          <a:xfrm>
            <a:off x="640076" y="575950"/>
            <a:ext cx="6375300" cy="640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0F0E"/>
              </a:buClr>
              <a:buSzPts val="2800"/>
              <a:buFont typeface="Inter"/>
              <a:buNone/>
            </a:pPr>
            <a:r>
              <a:rPr lang="en-US" sz="2800">
                <a:solidFill>
                  <a:srgbClr val="0E0F0E"/>
                </a:solidFill>
              </a:rPr>
              <a:t>Three ways to keep exploring</a:t>
            </a:r>
            <a:endParaRPr i="0" sz="2800" u="none" cap="none" strike="noStrike">
              <a:solidFill>
                <a:schemeClr val="dk1"/>
              </a:solidFill>
            </a:endParaRPr>
          </a:p>
        </p:txBody>
      </p:sp>
      <p:sp>
        <p:nvSpPr>
          <p:cNvPr id="158" name="Google Shape;158;p10"/>
          <p:cNvSpPr txBox="1"/>
          <p:nvPr/>
        </p:nvSpPr>
        <p:spPr>
          <a:xfrm>
            <a:off x="5800525" y="4713325"/>
            <a:ext cx="3000000" cy="276900"/>
          </a:xfrm>
          <a:prstGeom prst="rect">
            <a:avLst/>
          </a:prstGeom>
          <a:noFill/>
          <a:ln>
            <a:noFill/>
          </a:ln>
        </p:spPr>
        <p:txBody>
          <a:bodyPr anchorCtr="0" anchor="t" bIns="91425" lIns="91425" spcFirstLastPara="1" rIns="91425" wrap="square" tIns="91425">
            <a:spAutoFit/>
          </a:bodyPr>
          <a:lstStyle/>
          <a:p>
            <a:pPr indent="0" lvl="0" marL="0" rtl="0" algn="r">
              <a:lnSpc>
                <a:spcPct val="135000"/>
              </a:lnSpc>
              <a:spcBef>
                <a:spcPts val="0"/>
              </a:spcBef>
              <a:spcAft>
                <a:spcPts val="0"/>
              </a:spcAft>
              <a:buNone/>
            </a:pPr>
            <a:r>
              <a:rPr lang="en-US" sz="600">
                <a:solidFill>
                  <a:srgbClr val="555555"/>
                </a:solidFill>
              </a:rPr>
              <a:t>Developed by mutomorro.com</a:t>
            </a:r>
            <a:endParaRPr sz="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3" name="Shape 163"/>
        <p:cNvGrpSpPr/>
        <p:nvPr/>
      </p:nvGrpSpPr>
      <p:grpSpPr>
        <a:xfrm>
          <a:off x="0" y="0"/>
          <a:ext cx="0" cy="0"/>
          <a:chOff x="0" y="0"/>
          <a:chExt cx="0" cy="0"/>
        </a:xfrm>
      </p:grpSpPr>
      <p:sp>
        <p:nvSpPr>
          <p:cNvPr id="164" name="Google Shape;164;p11"/>
          <p:cNvSpPr/>
          <p:nvPr/>
        </p:nvSpPr>
        <p:spPr>
          <a:xfrm>
            <a:off x="640080" y="1828800"/>
            <a:ext cx="786384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competence-conduct.org</a:t>
            </a:r>
            <a:endParaRPr b="0" i="0" sz="3200" u="none" cap="none" strike="noStrike">
              <a:solidFill>
                <a:schemeClr val="dk1"/>
              </a:solidFill>
              <a:latin typeface="Calibri"/>
              <a:ea typeface="Calibri"/>
              <a:cs typeface="Calibri"/>
              <a:sym typeface="Calibri"/>
            </a:endParaRPr>
          </a:p>
        </p:txBody>
      </p:sp>
      <p:sp>
        <p:nvSpPr>
          <p:cNvPr id="165" name="Google Shape;165;p11"/>
          <p:cNvSpPr/>
          <p:nvPr/>
        </p:nvSpPr>
        <p:spPr>
          <a:xfrm>
            <a:off x="640080" y="2468880"/>
            <a:ext cx="786384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99999"/>
              </a:buClr>
              <a:buSzPts val="1600"/>
              <a:buFont typeface="Calibri"/>
              <a:buNone/>
            </a:pPr>
            <a:r>
              <a:rPr b="0" i="0" lang="en-US" sz="1600" u="none" cap="none" strike="noStrike">
                <a:solidFill>
                  <a:srgbClr val="999999"/>
                </a:solidFill>
                <a:latin typeface="Calibri"/>
                <a:ea typeface="Calibri"/>
                <a:cs typeface="Calibri"/>
                <a:sym typeface="Calibri"/>
              </a:rPr>
              <a:t>A culture readiness guide for housing leaders</a:t>
            </a:r>
            <a:endParaRPr b="0" i="0" sz="1600" u="none" cap="none" strike="noStrike">
              <a:solidFill>
                <a:schemeClr val="dk1"/>
              </a:solidFill>
              <a:latin typeface="Calibri"/>
              <a:ea typeface="Calibri"/>
              <a:cs typeface="Calibri"/>
              <a:sym typeface="Calibri"/>
            </a:endParaRPr>
          </a:p>
        </p:txBody>
      </p:sp>
      <p:cxnSp>
        <p:nvCxnSpPr>
          <p:cNvPr id="166" name="Google Shape;166;p11"/>
          <p:cNvCxnSpPr/>
          <p:nvPr/>
        </p:nvCxnSpPr>
        <p:spPr>
          <a:xfrm>
            <a:off x="640080" y="3200400"/>
            <a:ext cx="2743200" cy="0"/>
          </a:xfrm>
          <a:prstGeom prst="straightConnector1">
            <a:avLst/>
          </a:prstGeom>
          <a:noFill/>
          <a:ln cap="flat" cmpd="sng" w="9525">
            <a:solidFill>
              <a:srgbClr val="555555"/>
            </a:solidFill>
            <a:prstDash val="solid"/>
            <a:round/>
            <a:headEnd len="sm" w="sm" type="none"/>
            <a:tailEnd len="sm" w="sm" type="none"/>
          </a:ln>
        </p:spPr>
      </p:cxnSp>
      <p:sp>
        <p:nvSpPr>
          <p:cNvPr id="167" name="Google Shape;167;p11"/>
          <p:cNvSpPr/>
          <p:nvPr/>
        </p:nvSpPr>
        <p:spPr>
          <a:xfrm>
            <a:off x="640080" y="3383280"/>
            <a:ext cx="36576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99999"/>
              </a:buClr>
              <a:buSzPts val="1200"/>
              <a:buFont typeface="Calibri"/>
              <a:buNone/>
            </a:pPr>
            <a:r>
              <a:rPr b="0" i="0" lang="en-US" sz="1200" u="none" cap="none" strike="noStrike">
                <a:solidFill>
                  <a:srgbClr val="999999"/>
                </a:solidFill>
                <a:latin typeface="Calibri"/>
                <a:ea typeface="Calibri"/>
                <a:cs typeface="Calibri"/>
                <a:sym typeface="Calibri"/>
              </a:rPr>
              <a:t>Built by Mutomorro</a:t>
            </a:r>
            <a:endParaRPr b="0" i="0" sz="1200" u="none" cap="none" strike="noStrike">
              <a:solidFill>
                <a:schemeClr val="dk1"/>
              </a:solidFill>
              <a:latin typeface="Calibri"/>
              <a:ea typeface="Calibri"/>
              <a:cs typeface="Calibri"/>
              <a:sym typeface="Calibri"/>
            </a:endParaRPr>
          </a:p>
        </p:txBody>
      </p:sp>
      <p:sp>
        <p:nvSpPr>
          <p:cNvPr id="168" name="Google Shape;168;p11"/>
          <p:cNvSpPr/>
          <p:nvPr/>
        </p:nvSpPr>
        <p:spPr>
          <a:xfrm>
            <a:off x="640080" y="3657600"/>
            <a:ext cx="3657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99999"/>
              </a:buClr>
              <a:buSzPts val="1000"/>
              <a:buFont typeface="Calibri"/>
              <a:buNone/>
            </a:pPr>
            <a:r>
              <a:rPr b="0" i="0" lang="en-US" sz="1000" u="none" cap="none" strike="noStrike">
                <a:solidFill>
                  <a:srgbClr val="999999"/>
                </a:solidFill>
                <a:latin typeface="Calibri"/>
                <a:ea typeface="Calibri"/>
                <a:cs typeface="Calibri"/>
                <a:sym typeface="Calibri"/>
              </a:rPr>
              <a:t>mutomorro.com</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